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fo-F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62" d="100"/>
          <a:sy n="162" d="100"/>
        </p:scale>
        <p:origin x="26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C11719-4584-1E52-33CF-25F91069E05E}"/>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endParaRPr lang="fo-FO"/>
          </a:p>
        </p:txBody>
      </p:sp>
      <p:sp>
        <p:nvSpPr>
          <p:cNvPr id="3" name="Undertitel 2">
            <a:extLst>
              <a:ext uri="{FF2B5EF4-FFF2-40B4-BE49-F238E27FC236}">
                <a16:creationId xmlns:a16="http://schemas.microsoft.com/office/drawing/2014/main" id="{E4F9F6F2-453A-BFC1-EED0-F847E704AD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fo-FO"/>
          </a:p>
        </p:txBody>
      </p:sp>
      <p:sp>
        <p:nvSpPr>
          <p:cNvPr id="4" name="Pladsholder til dato 3">
            <a:extLst>
              <a:ext uri="{FF2B5EF4-FFF2-40B4-BE49-F238E27FC236}">
                <a16:creationId xmlns:a16="http://schemas.microsoft.com/office/drawing/2014/main" id="{1B18BE5D-79E2-0088-83D9-685932D34E53}"/>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5" name="Pladsholder til sidefod 4">
            <a:extLst>
              <a:ext uri="{FF2B5EF4-FFF2-40B4-BE49-F238E27FC236}">
                <a16:creationId xmlns:a16="http://schemas.microsoft.com/office/drawing/2014/main" id="{021E7968-BD81-D43E-2F62-FD556EED4DFB}"/>
              </a:ext>
            </a:extLst>
          </p:cNvPr>
          <p:cNvSpPr>
            <a:spLocks noGrp="1"/>
          </p:cNvSpPr>
          <p:nvPr>
            <p:ph type="ftr" sz="quarter" idx="11"/>
          </p:nvPr>
        </p:nvSpPr>
        <p:spPr/>
        <p:txBody>
          <a:bodyPr/>
          <a:lstStyle/>
          <a:p>
            <a:endParaRPr lang="fo-FO"/>
          </a:p>
        </p:txBody>
      </p:sp>
      <p:sp>
        <p:nvSpPr>
          <p:cNvPr id="6" name="Pladsholder til slidenummer 5">
            <a:extLst>
              <a:ext uri="{FF2B5EF4-FFF2-40B4-BE49-F238E27FC236}">
                <a16:creationId xmlns:a16="http://schemas.microsoft.com/office/drawing/2014/main" id="{031F03C8-D773-7227-4B51-ED901593F5A2}"/>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26889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9F0606-0EA1-BBA0-5306-5B697910FAEC}"/>
              </a:ext>
            </a:extLst>
          </p:cNvPr>
          <p:cNvSpPr>
            <a:spLocks noGrp="1"/>
          </p:cNvSpPr>
          <p:nvPr>
            <p:ph type="title"/>
          </p:nvPr>
        </p:nvSpPr>
        <p:spPr/>
        <p:txBody>
          <a:bodyPr/>
          <a:lstStyle/>
          <a:p>
            <a:r>
              <a:rPr lang="da-DK"/>
              <a:t>Klik for at redigere titeltypografien i masteren</a:t>
            </a:r>
            <a:endParaRPr lang="fo-FO"/>
          </a:p>
        </p:txBody>
      </p:sp>
      <p:sp>
        <p:nvSpPr>
          <p:cNvPr id="3" name="Pladsholder til lodret titel 2">
            <a:extLst>
              <a:ext uri="{FF2B5EF4-FFF2-40B4-BE49-F238E27FC236}">
                <a16:creationId xmlns:a16="http://schemas.microsoft.com/office/drawing/2014/main" id="{C515E63A-1E0A-3E75-7376-53585C6575B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dato 3">
            <a:extLst>
              <a:ext uri="{FF2B5EF4-FFF2-40B4-BE49-F238E27FC236}">
                <a16:creationId xmlns:a16="http://schemas.microsoft.com/office/drawing/2014/main" id="{903EEF96-15F4-423C-C513-661090F92B52}"/>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5" name="Pladsholder til sidefod 4">
            <a:extLst>
              <a:ext uri="{FF2B5EF4-FFF2-40B4-BE49-F238E27FC236}">
                <a16:creationId xmlns:a16="http://schemas.microsoft.com/office/drawing/2014/main" id="{96063FF5-B37E-4EF0-AC1F-C1159F2BC530}"/>
              </a:ext>
            </a:extLst>
          </p:cNvPr>
          <p:cNvSpPr>
            <a:spLocks noGrp="1"/>
          </p:cNvSpPr>
          <p:nvPr>
            <p:ph type="ftr" sz="quarter" idx="11"/>
          </p:nvPr>
        </p:nvSpPr>
        <p:spPr/>
        <p:txBody>
          <a:bodyPr/>
          <a:lstStyle/>
          <a:p>
            <a:endParaRPr lang="fo-FO"/>
          </a:p>
        </p:txBody>
      </p:sp>
      <p:sp>
        <p:nvSpPr>
          <p:cNvPr id="6" name="Pladsholder til slidenummer 5">
            <a:extLst>
              <a:ext uri="{FF2B5EF4-FFF2-40B4-BE49-F238E27FC236}">
                <a16:creationId xmlns:a16="http://schemas.microsoft.com/office/drawing/2014/main" id="{1ED105F7-7A53-6B42-60CD-EB2E1C40EB73}"/>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611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B6BEDCE7-0F6C-DA9A-93DE-6279A1A9A44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endParaRPr lang="fo-FO"/>
          </a:p>
        </p:txBody>
      </p:sp>
      <p:sp>
        <p:nvSpPr>
          <p:cNvPr id="3" name="Pladsholder til lodret titel 2">
            <a:extLst>
              <a:ext uri="{FF2B5EF4-FFF2-40B4-BE49-F238E27FC236}">
                <a16:creationId xmlns:a16="http://schemas.microsoft.com/office/drawing/2014/main" id="{9DB41D1C-A93C-924D-1FB9-6128DA853B88}"/>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dato 3">
            <a:extLst>
              <a:ext uri="{FF2B5EF4-FFF2-40B4-BE49-F238E27FC236}">
                <a16:creationId xmlns:a16="http://schemas.microsoft.com/office/drawing/2014/main" id="{4548699C-8C3A-0571-3C1A-449054C14A82}"/>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5" name="Pladsholder til sidefod 4">
            <a:extLst>
              <a:ext uri="{FF2B5EF4-FFF2-40B4-BE49-F238E27FC236}">
                <a16:creationId xmlns:a16="http://schemas.microsoft.com/office/drawing/2014/main" id="{6632689F-CB5A-58D3-A9AC-8DAEF51C1B2D}"/>
              </a:ext>
            </a:extLst>
          </p:cNvPr>
          <p:cNvSpPr>
            <a:spLocks noGrp="1"/>
          </p:cNvSpPr>
          <p:nvPr>
            <p:ph type="ftr" sz="quarter" idx="11"/>
          </p:nvPr>
        </p:nvSpPr>
        <p:spPr/>
        <p:txBody>
          <a:bodyPr/>
          <a:lstStyle/>
          <a:p>
            <a:endParaRPr lang="fo-FO"/>
          </a:p>
        </p:txBody>
      </p:sp>
      <p:sp>
        <p:nvSpPr>
          <p:cNvPr id="6" name="Pladsholder til slidenummer 5">
            <a:extLst>
              <a:ext uri="{FF2B5EF4-FFF2-40B4-BE49-F238E27FC236}">
                <a16:creationId xmlns:a16="http://schemas.microsoft.com/office/drawing/2014/main" id="{F5BDB8DC-5CCF-2BD2-AF2F-28A8FD205C0D}"/>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329397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6A1808-718C-38BC-912D-E46219B421AF}"/>
              </a:ext>
            </a:extLst>
          </p:cNvPr>
          <p:cNvSpPr>
            <a:spLocks noGrp="1"/>
          </p:cNvSpPr>
          <p:nvPr>
            <p:ph type="title"/>
          </p:nvPr>
        </p:nvSpPr>
        <p:spPr/>
        <p:txBody>
          <a:bodyPr/>
          <a:lstStyle/>
          <a:p>
            <a:r>
              <a:rPr lang="da-DK"/>
              <a:t>Klik for at redigere titeltypografien i masteren</a:t>
            </a:r>
            <a:endParaRPr lang="fo-FO"/>
          </a:p>
        </p:txBody>
      </p:sp>
      <p:sp>
        <p:nvSpPr>
          <p:cNvPr id="3" name="Pladsholder til indhold 2">
            <a:extLst>
              <a:ext uri="{FF2B5EF4-FFF2-40B4-BE49-F238E27FC236}">
                <a16:creationId xmlns:a16="http://schemas.microsoft.com/office/drawing/2014/main" id="{EB571089-E65C-CEC2-651F-177AEC5F9F67}"/>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dato 3">
            <a:extLst>
              <a:ext uri="{FF2B5EF4-FFF2-40B4-BE49-F238E27FC236}">
                <a16:creationId xmlns:a16="http://schemas.microsoft.com/office/drawing/2014/main" id="{C3D3F791-0A29-0D48-E905-3DD18C1B7282}"/>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5" name="Pladsholder til sidefod 4">
            <a:extLst>
              <a:ext uri="{FF2B5EF4-FFF2-40B4-BE49-F238E27FC236}">
                <a16:creationId xmlns:a16="http://schemas.microsoft.com/office/drawing/2014/main" id="{3E647BC2-0AE3-1678-7876-B0306D18E2B0}"/>
              </a:ext>
            </a:extLst>
          </p:cNvPr>
          <p:cNvSpPr>
            <a:spLocks noGrp="1"/>
          </p:cNvSpPr>
          <p:nvPr>
            <p:ph type="ftr" sz="quarter" idx="11"/>
          </p:nvPr>
        </p:nvSpPr>
        <p:spPr/>
        <p:txBody>
          <a:bodyPr/>
          <a:lstStyle/>
          <a:p>
            <a:endParaRPr lang="fo-FO"/>
          </a:p>
        </p:txBody>
      </p:sp>
      <p:sp>
        <p:nvSpPr>
          <p:cNvPr id="6" name="Pladsholder til slidenummer 5">
            <a:extLst>
              <a:ext uri="{FF2B5EF4-FFF2-40B4-BE49-F238E27FC236}">
                <a16:creationId xmlns:a16="http://schemas.microsoft.com/office/drawing/2014/main" id="{1FE458CA-1C6A-4796-A892-A5A655C7F25F}"/>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214547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67D22D-4400-0AA9-43C8-8541832E78F9}"/>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endParaRPr lang="fo-FO"/>
          </a:p>
        </p:txBody>
      </p:sp>
      <p:sp>
        <p:nvSpPr>
          <p:cNvPr id="3" name="Pladsholder til tekst 2">
            <a:extLst>
              <a:ext uri="{FF2B5EF4-FFF2-40B4-BE49-F238E27FC236}">
                <a16:creationId xmlns:a16="http://schemas.microsoft.com/office/drawing/2014/main" id="{34BCEE66-20B3-C481-0F5B-091A73CDB2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7A3B830B-D0DA-98D2-AAF7-37236A0004A0}"/>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5" name="Pladsholder til sidefod 4">
            <a:extLst>
              <a:ext uri="{FF2B5EF4-FFF2-40B4-BE49-F238E27FC236}">
                <a16:creationId xmlns:a16="http://schemas.microsoft.com/office/drawing/2014/main" id="{283DA424-184C-D89B-1F23-2440BB3BF7E3}"/>
              </a:ext>
            </a:extLst>
          </p:cNvPr>
          <p:cNvSpPr>
            <a:spLocks noGrp="1"/>
          </p:cNvSpPr>
          <p:nvPr>
            <p:ph type="ftr" sz="quarter" idx="11"/>
          </p:nvPr>
        </p:nvSpPr>
        <p:spPr/>
        <p:txBody>
          <a:bodyPr/>
          <a:lstStyle/>
          <a:p>
            <a:endParaRPr lang="fo-FO"/>
          </a:p>
        </p:txBody>
      </p:sp>
      <p:sp>
        <p:nvSpPr>
          <p:cNvPr id="6" name="Pladsholder til slidenummer 5">
            <a:extLst>
              <a:ext uri="{FF2B5EF4-FFF2-40B4-BE49-F238E27FC236}">
                <a16:creationId xmlns:a16="http://schemas.microsoft.com/office/drawing/2014/main" id="{4EF78521-17AD-8D79-180B-BA04B6B10752}"/>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159930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BF5C43-080D-8783-AFC9-56D99E58CDEB}"/>
              </a:ext>
            </a:extLst>
          </p:cNvPr>
          <p:cNvSpPr>
            <a:spLocks noGrp="1"/>
          </p:cNvSpPr>
          <p:nvPr>
            <p:ph type="title"/>
          </p:nvPr>
        </p:nvSpPr>
        <p:spPr/>
        <p:txBody>
          <a:bodyPr/>
          <a:lstStyle/>
          <a:p>
            <a:r>
              <a:rPr lang="da-DK"/>
              <a:t>Klik for at redigere titeltypografien i masteren</a:t>
            </a:r>
            <a:endParaRPr lang="fo-FO"/>
          </a:p>
        </p:txBody>
      </p:sp>
      <p:sp>
        <p:nvSpPr>
          <p:cNvPr id="3" name="Pladsholder til indhold 2">
            <a:extLst>
              <a:ext uri="{FF2B5EF4-FFF2-40B4-BE49-F238E27FC236}">
                <a16:creationId xmlns:a16="http://schemas.microsoft.com/office/drawing/2014/main" id="{61B2BD37-59AE-43D1-A3BD-A041E2318434}"/>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indhold 3">
            <a:extLst>
              <a:ext uri="{FF2B5EF4-FFF2-40B4-BE49-F238E27FC236}">
                <a16:creationId xmlns:a16="http://schemas.microsoft.com/office/drawing/2014/main" id="{A663CD0C-68D0-A5A3-DA52-80A261A2235B}"/>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fo-FO"/>
          </a:p>
        </p:txBody>
      </p:sp>
      <p:sp>
        <p:nvSpPr>
          <p:cNvPr id="5" name="Pladsholder til dato 4">
            <a:extLst>
              <a:ext uri="{FF2B5EF4-FFF2-40B4-BE49-F238E27FC236}">
                <a16:creationId xmlns:a16="http://schemas.microsoft.com/office/drawing/2014/main" id="{C2F21AAB-CCE0-C102-1C44-736FF308D959}"/>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6" name="Pladsholder til sidefod 5">
            <a:extLst>
              <a:ext uri="{FF2B5EF4-FFF2-40B4-BE49-F238E27FC236}">
                <a16:creationId xmlns:a16="http://schemas.microsoft.com/office/drawing/2014/main" id="{74CD7C3B-A363-3512-58F9-4B90064B9651}"/>
              </a:ext>
            </a:extLst>
          </p:cNvPr>
          <p:cNvSpPr>
            <a:spLocks noGrp="1"/>
          </p:cNvSpPr>
          <p:nvPr>
            <p:ph type="ftr" sz="quarter" idx="11"/>
          </p:nvPr>
        </p:nvSpPr>
        <p:spPr/>
        <p:txBody>
          <a:bodyPr/>
          <a:lstStyle/>
          <a:p>
            <a:endParaRPr lang="fo-FO"/>
          </a:p>
        </p:txBody>
      </p:sp>
      <p:sp>
        <p:nvSpPr>
          <p:cNvPr id="7" name="Pladsholder til slidenummer 6">
            <a:extLst>
              <a:ext uri="{FF2B5EF4-FFF2-40B4-BE49-F238E27FC236}">
                <a16:creationId xmlns:a16="http://schemas.microsoft.com/office/drawing/2014/main" id="{2C298441-2BB1-F41A-B279-11358A5D2130}"/>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182205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2EB21A-D419-D14C-5C98-290D664996CF}"/>
              </a:ext>
            </a:extLst>
          </p:cNvPr>
          <p:cNvSpPr>
            <a:spLocks noGrp="1"/>
          </p:cNvSpPr>
          <p:nvPr>
            <p:ph type="title"/>
          </p:nvPr>
        </p:nvSpPr>
        <p:spPr>
          <a:xfrm>
            <a:off x="839788" y="365125"/>
            <a:ext cx="10515600" cy="1325563"/>
          </a:xfrm>
        </p:spPr>
        <p:txBody>
          <a:bodyPr/>
          <a:lstStyle/>
          <a:p>
            <a:r>
              <a:rPr lang="da-DK"/>
              <a:t>Klik for at redigere titeltypografien i masteren</a:t>
            </a:r>
            <a:endParaRPr lang="fo-FO"/>
          </a:p>
        </p:txBody>
      </p:sp>
      <p:sp>
        <p:nvSpPr>
          <p:cNvPr id="3" name="Pladsholder til tekst 2">
            <a:extLst>
              <a:ext uri="{FF2B5EF4-FFF2-40B4-BE49-F238E27FC236}">
                <a16:creationId xmlns:a16="http://schemas.microsoft.com/office/drawing/2014/main" id="{88B9F512-7AED-04B9-1865-4C08F7A1B9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5DD39915-E0C6-9A51-6A1D-42E9316603DB}"/>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fo-FO"/>
          </a:p>
        </p:txBody>
      </p:sp>
      <p:sp>
        <p:nvSpPr>
          <p:cNvPr id="5" name="Pladsholder til tekst 4">
            <a:extLst>
              <a:ext uri="{FF2B5EF4-FFF2-40B4-BE49-F238E27FC236}">
                <a16:creationId xmlns:a16="http://schemas.microsoft.com/office/drawing/2014/main" id="{53DA675A-B40D-6391-8676-5E87C2B8DF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BC1D0F71-FA36-6FF4-40EA-D99F9CEE037A}"/>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fo-FO"/>
          </a:p>
        </p:txBody>
      </p:sp>
      <p:sp>
        <p:nvSpPr>
          <p:cNvPr id="7" name="Pladsholder til dato 6">
            <a:extLst>
              <a:ext uri="{FF2B5EF4-FFF2-40B4-BE49-F238E27FC236}">
                <a16:creationId xmlns:a16="http://schemas.microsoft.com/office/drawing/2014/main" id="{F8EC92DC-E5D4-0B86-AB1A-ED424D21FA7F}"/>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8" name="Pladsholder til sidefod 7">
            <a:extLst>
              <a:ext uri="{FF2B5EF4-FFF2-40B4-BE49-F238E27FC236}">
                <a16:creationId xmlns:a16="http://schemas.microsoft.com/office/drawing/2014/main" id="{A6A1A23C-DDED-0FD3-D39F-9498C0DEB186}"/>
              </a:ext>
            </a:extLst>
          </p:cNvPr>
          <p:cNvSpPr>
            <a:spLocks noGrp="1"/>
          </p:cNvSpPr>
          <p:nvPr>
            <p:ph type="ftr" sz="quarter" idx="11"/>
          </p:nvPr>
        </p:nvSpPr>
        <p:spPr/>
        <p:txBody>
          <a:bodyPr/>
          <a:lstStyle/>
          <a:p>
            <a:endParaRPr lang="fo-FO"/>
          </a:p>
        </p:txBody>
      </p:sp>
      <p:sp>
        <p:nvSpPr>
          <p:cNvPr id="9" name="Pladsholder til slidenummer 8">
            <a:extLst>
              <a:ext uri="{FF2B5EF4-FFF2-40B4-BE49-F238E27FC236}">
                <a16:creationId xmlns:a16="http://schemas.microsoft.com/office/drawing/2014/main" id="{DD68452F-1DA7-4FD5-A756-3291EF1FA0F7}"/>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96261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AC7CE-5F6A-8750-D2D8-1140E62945BE}"/>
              </a:ext>
            </a:extLst>
          </p:cNvPr>
          <p:cNvSpPr>
            <a:spLocks noGrp="1"/>
          </p:cNvSpPr>
          <p:nvPr>
            <p:ph type="title"/>
          </p:nvPr>
        </p:nvSpPr>
        <p:spPr/>
        <p:txBody>
          <a:bodyPr/>
          <a:lstStyle/>
          <a:p>
            <a:r>
              <a:rPr lang="da-DK"/>
              <a:t>Klik for at redigere titeltypografien i masteren</a:t>
            </a:r>
            <a:endParaRPr lang="fo-FO"/>
          </a:p>
        </p:txBody>
      </p:sp>
      <p:sp>
        <p:nvSpPr>
          <p:cNvPr id="3" name="Pladsholder til dato 2">
            <a:extLst>
              <a:ext uri="{FF2B5EF4-FFF2-40B4-BE49-F238E27FC236}">
                <a16:creationId xmlns:a16="http://schemas.microsoft.com/office/drawing/2014/main" id="{EA27BE52-DBF3-79CE-CFB5-FEAB7EA15A90}"/>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4" name="Pladsholder til sidefod 3">
            <a:extLst>
              <a:ext uri="{FF2B5EF4-FFF2-40B4-BE49-F238E27FC236}">
                <a16:creationId xmlns:a16="http://schemas.microsoft.com/office/drawing/2014/main" id="{79B2A1B3-AB88-3FBB-6D9A-9288C82AC69C}"/>
              </a:ext>
            </a:extLst>
          </p:cNvPr>
          <p:cNvSpPr>
            <a:spLocks noGrp="1"/>
          </p:cNvSpPr>
          <p:nvPr>
            <p:ph type="ftr" sz="quarter" idx="11"/>
          </p:nvPr>
        </p:nvSpPr>
        <p:spPr/>
        <p:txBody>
          <a:bodyPr/>
          <a:lstStyle/>
          <a:p>
            <a:endParaRPr lang="fo-FO"/>
          </a:p>
        </p:txBody>
      </p:sp>
      <p:sp>
        <p:nvSpPr>
          <p:cNvPr id="5" name="Pladsholder til slidenummer 4">
            <a:extLst>
              <a:ext uri="{FF2B5EF4-FFF2-40B4-BE49-F238E27FC236}">
                <a16:creationId xmlns:a16="http://schemas.microsoft.com/office/drawing/2014/main" id="{D1E8467B-E1B8-44C3-A43F-B69531D04CED}"/>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991541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86A71110-A4AC-32A4-D03E-37AE70FC1215}"/>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3" name="Pladsholder til sidefod 2">
            <a:extLst>
              <a:ext uri="{FF2B5EF4-FFF2-40B4-BE49-F238E27FC236}">
                <a16:creationId xmlns:a16="http://schemas.microsoft.com/office/drawing/2014/main" id="{06FDA699-A4BD-40BB-3DA2-E4AC0DE6E1E7}"/>
              </a:ext>
            </a:extLst>
          </p:cNvPr>
          <p:cNvSpPr>
            <a:spLocks noGrp="1"/>
          </p:cNvSpPr>
          <p:nvPr>
            <p:ph type="ftr" sz="quarter" idx="11"/>
          </p:nvPr>
        </p:nvSpPr>
        <p:spPr/>
        <p:txBody>
          <a:bodyPr/>
          <a:lstStyle/>
          <a:p>
            <a:endParaRPr lang="fo-FO"/>
          </a:p>
        </p:txBody>
      </p:sp>
      <p:sp>
        <p:nvSpPr>
          <p:cNvPr id="4" name="Pladsholder til slidenummer 3">
            <a:extLst>
              <a:ext uri="{FF2B5EF4-FFF2-40B4-BE49-F238E27FC236}">
                <a16:creationId xmlns:a16="http://schemas.microsoft.com/office/drawing/2014/main" id="{A012FC4D-AF35-AC38-73A8-71846272B51F}"/>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1195715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A66B05-1C65-E4AE-2BEB-275F440E0916}"/>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fo-FO"/>
          </a:p>
        </p:txBody>
      </p:sp>
      <p:sp>
        <p:nvSpPr>
          <p:cNvPr id="3" name="Pladsholder til indhold 2">
            <a:extLst>
              <a:ext uri="{FF2B5EF4-FFF2-40B4-BE49-F238E27FC236}">
                <a16:creationId xmlns:a16="http://schemas.microsoft.com/office/drawing/2014/main" id="{9ECABCC9-8DDB-17EE-3407-612D48C319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tekst 3">
            <a:extLst>
              <a:ext uri="{FF2B5EF4-FFF2-40B4-BE49-F238E27FC236}">
                <a16:creationId xmlns:a16="http://schemas.microsoft.com/office/drawing/2014/main" id="{8ABC76A5-7FEC-A66C-4C52-EE5220431A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B5A122B-CFAE-152D-525F-14E89F8FCBB1}"/>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6" name="Pladsholder til sidefod 5">
            <a:extLst>
              <a:ext uri="{FF2B5EF4-FFF2-40B4-BE49-F238E27FC236}">
                <a16:creationId xmlns:a16="http://schemas.microsoft.com/office/drawing/2014/main" id="{B574170A-971F-FB10-0BB1-CD9EE86B0530}"/>
              </a:ext>
            </a:extLst>
          </p:cNvPr>
          <p:cNvSpPr>
            <a:spLocks noGrp="1"/>
          </p:cNvSpPr>
          <p:nvPr>
            <p:ph type="ftr" sz="quarter" idx="11"/>
          </p:nvPr>
        </p:nvSpPr>
        <p:spPr/>
        <p:txBody>
          <a:bodyPr/>
          <a:lstStyle/>
          <a:p>
            <a:endParaRPr lang="fo-FO"/>
          </a:p>
        </p:txBody>
      </p:sp>
      <p:sp>
        <p:nvSpPr>
          <p:cNvPr id="7" name="Pladsholder til slidenummer 6">
            <a:extLst>
              <a:ext uri="{FF2B5EF4-FFF2-40B4-BE49-F238E27FC236}">
                <a16:creationId xmlns:a16="http://schemas.microsoft.com/office/drawing/2014/main" id="{50BD22DE-7451-4CC1-B53F-C01E0B67038B}"/>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1706660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29FD85-CD39-B6CF-621C-57093E49E18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fo-FO"/>
          </a:p>
        </p:txBody>
      </p:sp>
      <p:sp>
        <p:nvSpPr>
          <p:cNvPr id="3" name="Pladsholder til billede 2">
            <a:extLst>
              <a:ext uri="{FF2B5EF4-FFF2-40B4-BE49-F238E27FC236}">
                <a16:creationId xmlns:a16="http://schemas.microsoft.com/office/drawing/2014/main" id="{62176553-0B99-C834-1324-BA384FB0A9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o-FO"/>
          </a:p>
        </p:txBody>
      </p:sp>
      <p:sp>
        <p:nvSpPr>
          <p:cNvPr id="4" name="Pladsholder til tekst 3">
            <a:extLst>
              <a:ext uri="{FF2B5EF4-FFF2-40B4-BE49-F238E27FC236}">
                <a16:creationId xmlns:a16="http://schemas.microsoft.com/office/drawing/2014/main" id="{F2970635-3AE5-CDBC-8A9D-4A0B789DAF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0875420-086E-A0B8-F8D9-BCA3FD75B916}"/>
              </a:ext>
            </a:extLst>
          </p:cNvPr>
          <p:cNvSpPr>
            <a:spLocks noGrp="1"/>
          </p:cNvSpPr>
          <p:nvPr>
            <p:ph type="dt" sz="half" idx="10"/>
          </p:nvPr>
        </p:nvSpPr>
        <p:spPr/>
        <p:txBody>
          <a:bodyPr/>
          <a:lstStyle/>
          <a:p>
            <a:fld id="{E6928F53-6F69-4532-870D-8A780EEAC21A}" type="datetimeFigureOut">
              <a:rPr lang="fo-FO" smtClean="0"/>
              <a:t>21.09.2022</a:t>
            </a:fld>
            <a:endParaRPr lang="fo-FO"/>
          </a:p>
        </p:txBody>
      </p:sp>
      <p:sp>
        <p:nvSpPr>
          <p:cNvPr id="6" name="Pladsholder til sidefod 5">
            <a:extLst>
              <a:ext uri="{FF2B5EF4-FFF2-40B4-BE49-F238E27FC236}">
                <a16:creationId xmlns:a16="http://schemas.microsoft.com/office/drawing/2014/main" id="{1742B2AD-1076-0B31-1A09-51EC94253218}"/>
              </a:ext>
            </a:extLst>
          </p:cNvPr>
          <p:cNvSpPr>
            <a:spLocks noGrp="1"/>
          </p:cNvSpPr>
          <p:nvPr>
            <p:ph type="ftr" sz="quarter" idx="11"/>
          </p:nvPr>
        </p:nvSpPr>
        <p:spPr/>
        <p:txBody>
          <a:bodyPr/>
          <a:lstStyle/>
          <a:p>
            <a:endParaRPr lang="fo-FO"/>
          </a:p>
        </p:txBody>
      </p:sp>
      <p:sp>
        <p:nvSpPr>
          <p:cNvPr id="7" name="Pladsholder til slidenummer 6">
            <a:extLst>
              <a:ext uri="{FF2B5EF4-FFF2-40B4-BE49-F238E27FC236}">
                <a16:creationId xmlns:a16="http://schemas.microsoft.com/office/drawing/2014/main" id="{C170F1BA-E2A8-549F-A678-77CEC8D09950}"/>
              </a:ext>
            </a:extLst>
          </p:cNvPr>
          <p:cNvSpPr>
            <a:spLocks noGrp="1"/>
          </p:cNvSpPr>
          <p:nvPr>
            <p:ph type="sldNum" sz="quarter" idx="12"/>
          </p:nvPr>
        </p:nvSpPr>
        <p:spPr/>
        <p:txBody>
          <a:bodyPr/>
          <a:lstStyle/>
          <a:p>
            <a:fld id="{FC3DD782-6915-4799-8E04-FC0CB6C5B577}" type="slidenum">
              <a:rPr lang="fo-FO" smtClean="0"/>
              <a:t>‹nr.›</a:t>
            </a:fld>
            <a:endParaRPr lang="fo-FO"/>
          </a:p>
        </p:txBody>
      </p:sp>
    </p:spTree>
    <p:extLst>
      <p:ext uri="{BB962C8B-B14F-4D97-AF65-F5344CB8AC3E}">
        <p14:creationId xmlns:p14="http://schemas.microsoft.com/office/powerpoint/2010/main" val="226146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6316D4E0-B8D5-2C29-F65B-1C3438ED9C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endParaRPr lang="fo-FO"/>
          </a:p>
        </p:txBody>
      </p:sp>
      <p:sp>
        <p:nvSpPr>
          <p:cNvPr id="3" name="Pladsholder til tekst 2">
            <a:extLst>
              <a:ext uri="{FF2B5EF4-FFF2-40B4-BE49-F238E27FC236}">
                <a16:creationId xmlns:a16="http://schemas.microsoft.com/office/drawing/2014/main" id="{8D5138BD-1D16-6BC9-5710-30F039B7A1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fo-FO"/>
          </a:p>
        </p:txBody>
      </p:sp>
      <p:sp>
        <p:nvSpPr>
          <p:cNvPr id="4" name="Pladsholder til dato 3">
            <a:extLst>
              <a:ext uri="{FF2B5EF4-FFF2-40B4-BE49-F238E27FC236}">
                <a16:creationId xmlns:a16="http://schemas.microsoft.com/office/drawing/2014/main" id="{F39F6344-4703-48A1-8D6C-44CA6355C0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28F53-6F69-4532-870D-8A780EEAC21A}" type="datetimeFigureOut">
              <a:rPr lang="fo-FO" smtClean="0"/>
              <a:t>21.09.2022</a:t>
            </a:fld>
            <a:endParaRPr lang="fo-FO"/>
          </a:p>
        </p:txBody>
      </p:sp>
      <p:sp>
        <p:nvSpPr>
          <p:cNvPr id="5" name="Pladsholder til sidefod 4">
            <a:extLst>
              <a:ext uri="{FF2B5EF4-FFF2-40B4-BE49-F238E27FC236}">
                <a16:creationId xmlns:a16="http://schemas.microsoft.com/office/drawing/2014/main" id="{BCC82C21-67EC-3B2F-4C5E-2F0F8856CD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o-FO"/>
          </a:p>
        </p:txBody>
      </p:sp>
      <p:sp>
        <p:nvSpPr>
          <p:cNvPr id="6" name="Pladsholder til slidenummer 5">
            <a:extLst>
              <a:ext uri="{FF2B5EF4-FFF2-40B4-BE49-F238E27FC236}">
                <a16:creationId xmlns:a16="http://schemas.microsoft.com/office/drawing/2014/main" id="{6E5032CF-4D4C-DEB1-2EE8-F06467E86E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DD782-6915-4799-8E04-FC0CB6C5B577}" type="slidenum">
              <a:rPr lang="fo-FO" smtClean="0"/>
              <a:t>‹nr.›</a:t>
            </a:fld>
            <a:endParaRPr lang="fo-FO"/>
          </a:p>
        </p:txBody>
      </p:sp>
    </p:spTree>
    <p:extLst>
      <p:ext uri="{BB962C8B-B14F-4D97-AF65-F5344CB8AC3E}">
        <p14:creationId xmlns:p14="http://schemas.microsoft.com/office/powerpoint/2010/main" val="950874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o-F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el 1">
            <a:extLst>
              <a:ext uri="{FF2B5EF4-FFF2-40B4-BE49-F238E27FC236}">
                <a16:creationId xmlns:a16="http://schemas.microsoft.com/office/drawing/2014/main" id="{5CE37EF3-7B6A-4EAA-DB9A-326471FF519E}"/>
              </a:ext>
            </a:extLst>
          </p:cNvPr>
          <p:cNvSpPr>
            <a:spLocks noGrp="1"/>
          </p:cNvSpPr>
          <p:nvPr>
            <p:ph type="ctrTitle"/>
          </p:nvPr>
        </p:nvSpPr>
        <p:spPr>
          <a:xfrm>
            <a:off x="1314824" y="735106"/>
            <a:ext cx="10053763" cy="2928470"/>
          </a:xfrm>
        </p:spPr>
        <p:txBody>
          <a:bodyPr anchor="b">
            <a:normAutofit/>
          </a:bodyPr>
          <a:lstStyle/>
          <a:p>
            <a:pPr algn="l"/>
            <a:r>
              <a:rPr lang="da-DK" sz="4800">
                <a:solidFill>
                  <a:srgbClr val="FFFFFF"/>
                </a:solidFill>
              </a:rPr>
              <a:t>Vegleiðing til at fylla út tilboð</a:t>
            </a:r>
            <a:endParaRPr lang="fo-FO" sz="4800">
              <a:solidFill>
                <a:srgbClr val="FFFFFF"/>
              </a:solidFill>
            </a:endParaRPr>
          </a:p>
        </p:txBody>
      </p:sp>
      <p:sp>
        <p:nvSpPr>
          <p:cNvPr id="3" name="Undertitel 2">
            <a:extLst>
              <a:ext uri="{FF2B5EF4-FFF2-40B4-BE49-F238E27FC236}">
                <a16:creationId xmlns:a16="http://schemas.microsoft.com/office/drawing/2014/main" id="{781BD7C7-6EFD-C7BB-50F1-4D6BF82A058C}"/>
              </a:ext>
            </a:extLst>
          </p:cNvPr>
          <p:cNvSpPr>
            <a:spLocks noGrp="1"/>
          </p:cNvSpPr>
          <p:nvPr>
            <p:ph type="subTitle" idx="1"/>
          </p:nvPr>
        </p:nvSpPr>
        <p:spPr>
          <a:xfrm>
            <a:off x="1350682" y="4870824"/>
            <a:ext cx="10005951" cy="1458258"/>
          </a:xfrm>
        </p:spPr>
        <p:txBody>
          <a:bodyPr anchor="ctr">
            <a:normAutofit/>
          </a:bodyPr>
          <a:lstStyle/>
          <a:p>
            <a:pPr algn="l"/>
            <a:r>
              <a:rPr lang="fo-FO" dirty="0"/>
              <a:t>Útboð viðvíkjandi røkt av akførum hjá Almannaverkinum og øðrum stovnum</a:t>
            </a:r>
          </a:p>
        </p:txBody>
      </p:sp>
    </p:spTree>
    <p:extLst>
      <p:ext uri="{BB962C8B-B14F-4D97-AF65-F5344CB8AC3E}">
        <p14:creationId xmlns:p14="http://schemas.microsoft.com/office/powerpoint/2010/main" val="1679215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55CA01-1AD1-ABB3-2B0C-C8ECC5B17401}"/>
              </a:ext>
            </a:extLst>
          </p:cNvPr>
          <p:cNvSpPr>
            <a:spLocks noGrp="1"/>
          </p:cNvSpPr>
          <p:nvPr>
            <p:ph type="title"/>
          </p:nvPr>
        </p:nvSpPr>
        <p:spPr/>
        <p:txBody>
          <a:bodyPr/>
          <a:lstStyle/>
          <a:p>
            <a:r>
              <a:rPr lang="fo-FO" dirty="0"/>
              <a:t>Fylgiskjal 2 - Trú og heiður váttan</a:t>
            </a:r>
          </a:p>
        </p:txBody>
      </p:sp>
      <p:sp>
        <p:nvSpPr>
          <p:cNvPr id="3" name="Pladsholder til indhold 2">
            <a:extLst>
              <a:ext uri="{FF2B5EF4-FFF2-40B4-BE49-F238E27FC236}">
                <a16:creationId xmlns:a16="http://schemas.microsoft.com/office/drawing/2014/main" id="{29DF3FA9-AB76-68F6-84C9-B3A792566127}"/>
              </a:ext>
            </a:extLst>
          </p:cNvPr>
          <p:cNvSpPr>
            <a:spLocks noGrp="1"/>
          </p:cNvSpPr>
          <p:nvPr>
            <p:ph idx="1"/>
          </p:nvPr>
        </p:nvSpPr>
        <p:spPr/>
        <p:txBody>
          <a:bodyPr>
            <a:normAutofit/>
          </a:bodyPr>
          <a:lstStyle/>
          <a:p>
            <a:pPr marL="0" indent="0">
              <a:buNone/>
            </a:pPr>
            <a:r>
              <a:rPr lang="fo-FO" sz="1600" dirty="0"/>
              <a:t>Tilboðsgevari skal samstundis, sum boðið verður latið inn, vátta við trú og heiður, í hvønn mun viðkomandi hevur falna almanna skuld. Tilboðsgevari </a:t>
            </a:r>
            <a:r>
              <a:rPr lang="fo-FO" sz="1600" b="1" dirty="0"/>
              <a:t>skal </a:t>
            </a:r>
            <a:r>
              <a:rPr lang="fo-FO" sz="1600" dirty="0"/>
              <a:t>brúka Fylgiskjal 2 - Trú og heiður váttan í samband við avhendan av tilboði. </a:t>
            </a:r>
          </a:p>
          <a:p>
            <a:endParaRPr lang="da-DK" sz="1600" dirty="0"/>
          </a:p>
          <a:p>
            <a:pPr marL="0" indent="0">
              <a:buNone/>
            </a:pPr>
            <a:endParaRPr lang="fo-FO" sz="1600" dirty="0"/>
          </a:p>
        </p:txBody>
      </p:sp>
    </p:spTree>
    <p:extLst>
      <p:ext uri="{BB962C8B-B14F-4D97-AF65-F5344CB8AC3E}">
        <p14:creationId xmlns:p14="http://schemas.microsoft.com/office/powerpoint/2010/main" val="2732070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8A1935-0B88-7133-8F79-CC763471B106}"/>
              </a:ext>
            </a:extLst>
          </p:cNvPr>
          <p:cNvSpPr>
            <a:spLocks noGrp="1"/>
          </p:cNvSpPr>
          <p:nvPr>
            <p:ph type="title"/>
          </p:nvPr>
        </p:nvSpPr>
        <p:spPr>
          <a:xfrm>
            <a:off x="838200" y="309707"/>
            <a:ext cx="10515600" cy="1325563"/>
          </a:xfrm>
        </p:spPr>
        <p:txBody>
          <a:bodyPr/>
          <a:lstStyle/>
          <a:p>
            <a:r>
              <a:rPr lang="fo-FO" dirty="0"/>
              <a:t>Freistir</a:t>
            </a:r>
          </a:p>
        </p:txBody>
      </p:sp>
      <p:sp>
        <p:nvSpPr>
          <p:cNvPr id="3" name="Pladsholder til indhold 2">
            <a:extLst>
              <a:ext uri="{FF2B5EF4-FFF2-40B4-BE49-F238E27FC236}">
                <a16:creationId xmlns:a16="http://schemas.microsoft.com/office/drawing/2014/main" id="{A26FF308-FF0F-F350-8C73-37A2F199933C}"/>
              </a:ext>
            </a:extLst>
          </p:cNvPr>
          <p:cNvSpPr>
            <a:spLocks noGrp="1"/>
          </p:cNvSpPr>
          <p:nvPr>
            <p:ph idx="1"/>
          </p:nvPr>
        </p:nvSpPr>
        <p:spPr>
          <a:xfrm>
            <a:off x="838200" y="1881044"/>
            <a:ext cx="10515600" cy="4351338"/>
          </a:xfrm>
        </p:spPr>
        <p:txBody>
          <a:bodyPr/>
          <a:lstStyle/>
          <a:p>
            <a:pPr marL="0" indent="0">
              <a:buNone/>
            </a:pPr>
            <a:r>
              <a:rPr lang="fo-FO" sz="1600" dirty="0"/>
              <a:t>Freist at senda inn spurningar: 		</a:t>
            </a:r>
            <a:r>
              <a:rPr lang="fo-FO" sz="1600" b="1" dirty="0"/>
              <a:t>22. september 2022</a:t>
            </a:r>
          </a:p>
          <a:p>
            <a:pPr marL="0" indent="0" algn="ctr">
              <a:buNone/>
            </a:pPr>
            <a:endParaRPr lang="fo-FO" sz="1400" dirty="0"/>
          </a:p>
          <a:p>
            <a:pPr marL="0" indent="0">
              <a:buNone/>
            </a:pPr>
            <a:r>
              <a:rPr lang="fo-FO" sz="1600" dirty="0"/>
              <a:t>Freist at svara spurningum: </a:t>
            </a:r>
            <a:r>
              <a:rPr lang="da-DK" sz="1600" dirty="0"/>
              <a:t>		</a:t>
            </a:r>
            <a:r>
              <a:rPr lang="fo-FO" sz="1600" b="1" dirty="0"/>
              <a:t>27. september 2022</a:t>
            </a:r>
          </a:p>
          <a:p>
            <a:pPr marL="0" indent="0">
              <a:buNone/>
            </a:pPr>
            <a:endParaRPr lang="fo-FO" sz="1600" dirty="0"/>
          </a:p>
          <a:p>
            <a:pPr marL="0" indent="0">
              <a:buNone/>
            </a:pPr>
            <a:r>
              <a:rPr lang="fo-FO" sz="1600" dirty="0"/>
              <a:t>Freistin at lata inn tilboð: 		</a:t>
            </a:r>
            <a:r>
              <a:rPr lang="fo-FO" sz="1600" b="1" dirty="0"/>
              <a:t>4. oktober 2022, kl. 13.00 </a:t>
            </a:r>
          </a:p>
          <a:p>
            <a:pPr marL="0" indent="0">
              <a:buNone/>
            </a:pPr>
            <a:endParaRPr lang="fo-FO" sz="1600" dirty="0"/>
          </a:p>
          <a:p>
            <a:pPr marL="0" indent="0">
              <a:buNone/>
            </a:pPr>
            <a:r>
              <a:rPr lang="fo-FO" sz="1600" dirty="0"/>
              <a:t>Tilboð, ið verða latin inn aftaná hesa freist, verða ikki viðgjørd. </a:t>
            </a:r>
          </a:p>
          <a:p>
            <a:pPr marL="0" indent="0">
              <a:buNone/>
            </a:pPr>
            <a:endParaRPr lang="fo-FO" sz="1600" dirty="0"/>
          </a:p>
          <a:p>
            <a:pPr marL="0" indent="0">
              <a:buNone/>
            </a:pPr>
            <a:r>
              <a:rPr lang="fo-FO" sz="1600" dirty="0"/>
              <a:t>Góða eydnu - vit gleða okkum at fáa tykkara tilboð. </a:t>
            </a:r>
          </a:p>
          <a:p>
            <a:pPr marL="0" indent="0">
              <a:buNone/>
            </a:pPr>
            <a:endParaRPr lang="fo-FO" sz="1600" dirty="0"/>
          </a:p>
          <a:p>
            <a:pPr marL="0" indent="0">
              <a:buNone/>
            </a:pPr>
            <a:endParaRPr lang="fo-FO" sz="1600" dirty="0"/>
          </a:p>
          <a:p>
            <a:pPr marL="0" indent="0">
              <a:buNone/>
            </a:pPr>
            <a:endParaRPr lang="fo-FO" sz="1600" dirty="0"/>
          </a:p>
          <a:p>
            <a:pPr marL="0" indent="0">
              <a:buNone/>
            </a:pPr>
            <a:endParaRPr lang="fo-FO" sz="1600" dirty="0"/>
          </a:p>
        </p:txBody>
      </p:sp>
    </p:spTree>
    <p:extLst>
      <p:ext uri="{BB962C8B-B14F-4D97-AF65-F5344CB8AC3E}">
        <p14:creationId xmlns:p14="http://schemas.microsoft.com/office/powerpoint/2010/main" val="2751131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5CD97B-F925-78EA-0E4F-F545EB279889}"/>
              </a:ext>
            </a:extLst>
          </p:cNvPr>
          <p:cNvSpPr>
            <a:spLocks noGrp="1"/>
          </p:cNvSpPr>
          <p:nvPr>
            <p:ph type="title"/>
          </p:nvPr>
        </p:nvSpPr>
        <p:spPr/>
        <p:txBody>
          <a:bodyPr/>
          <a:lstStyle/>
          <a:p>
            <a:r>
              <a:rPr lang="fo-FO" dirty="0"/>
              <a:t>Yvirlit yvir útboðstilfar</a:t>
            </a:r>
          </a:p>
        </p:txBody>
      </p:sp>
      <p:sp>
        <p:nvSpPr>
          <p:cNvPr id="3" name="Pladsholder til indhold 2">
            <a:extLst>
              <a:ext uri="{FF2B5EF4-FFF2-40B4-BE49-F238E27FC236}">
                <a16:creationId xmlns:a16="http://schemas.microsoft.com/office/drawing/2014/main" id="{17A64FAF-A245-5ACD-E49E-9947363DA9D4}"/>
              </a:ext>
            </a:extLst>
          </p:cNvPr>
          <p:cNvSpPr>
            <a:spLocks noGrp="1"/>
          </p:cNvSpPr>
          <p:nvPr>
            <p:ph idx="1"/>
          </p:nvPr>
        </p:nvSpPr>
        <p:spPr>
          <a:xfrm>
            <a:off x="838200" y="1825625"/>
            <a:ext cx="5090652" cy="4351338"/>
          </a:xfrm>
        </p:spPr>
        <p:txBody>
          <a:bodyPr/>
          <a:lstStyle/>
          <a:p>
            <a:pPr marL="0" indent="0">
              <a:buNone/>
            </a:pPr>
            <a:r>
              <a:rPr lang="fo-FO" sz="1600" dirty="0"/>
              <a:t>Rammusáttmálin og tilhoyrandi fylgiskjøl:</a:t>
            </a:r>
          </a:p>
          <a:p>
            <a:r>
              <a:rPr lang="fo-FO" sz="1400" dirty="0"/>
              <a:t>Uppskot til rammusáttmála</a:t>
            </a:r>
          </a:p>
          <a:p>
            <a:r>
              <a:rPr lang="fo-FO" sz="1400" dirty="0"/>
              <a:t>Fylgiskjal A - Kravfesting</a:t>
            </a:r>
          </a:p>
          <a:p>
            <a:r>
              <a:rPr lang="fo-FO" sz="1400" dirty="0">
                <a:solidFill>
                  <a:srgbClr val="FF0000"/>
                </a:solidFill>
              </a:rPr>
              <a:t>Fylgiskjal B - Veitarans tilboð</a:t>
            </a:r>
          </a:p>
          <a:p>
            <a:r>
              <a:rPr lang="fo-FO" sz="1400" dirty="0">
                <a:solidFill>
                  <a:srgbClr val="FF0000"/>
                </a:solidFill>
              </a:rPr>
              <a:t>Fylgiskjal C - Veitarans prísir</a:t>
            </a:r>
          </a:p>
          <a:p>
            <a:r>
              <a:rPr lang="fo-FO" sz="1400" dirty="0"/>
              <a:t>Fylgiskjal D - Yvirlit yvir akfør hjá Almannaverkinum</a:t>
            </a:r>
          </a:p>
          <a:p>
            <a:endParaRPr lang="fo-FO" sz="1600" dirty="0"/>
          </a:p>
          <a:p>
            <a:pPr marL="0" indent="0">
              <a:buNone/>
            </a:pPr>
            <a:r>
              <a:rPr lang="fo-FO" sz="1600" dirty="0"/>
              <a:t>Útboðsskjøl:</a:t>
            </a:r>
          </a:p>
          <a:p>
            <a:r>
              <a:rPr lang="fo-FO" sz="1400" dirty="0">
                <a:solidFill>
                  <a:srgbClr val="FF0000"/>
                </a:solidFill>
              </a:rPr>
              <a:t>Fylgiskjal 1 - Tilboðsbræv</a:t>
            </a:r>
          </a:p>
          <a:p>
            <a:r>
              <a:rPr lang="fo-FO" sz="1400" dirty="0">
                <a:solidFill>
                  <a:srgbClr val="FF0000"/>
                </a:solidFill>
              </a:rPr>
              <a:t>Fylgiskjal 2 - Trú og heiður váttan</a:t>
            </a:r>
          </a:p>
          <a:p>
            <a:r>
              <a:rPr lang="fo-FO" sz="1400" dirty="0"/>
              <a:t>Útbjóðingarskriv</a:t>
            </a:r>
          </a:p>
          <a:p>
            <a:endParaRPr lang="da-DK" sz="1600" dirty="0"/>
          </a:p>
          <a:p>
            <a:endParaRPr lang="fo-FO" dirty="0"/>
          </a:p>
        </p:txBody>
      </p:sp>
      <p:sp>
        <p:nvSpPr>
          <p:cNvPr id="4" name="Tekstfelt 3">
            <a:extLst>
              <a:ext uri="{FF2B5EF4-FFF2-40B4-BE49-F238E27FC236}">
                <a16:creationId xmlns:a16="http://schemas.microsoft.com/office/drawing/2014/main" id="{F587CB6C-55A8-782C-791F-06665BB87467}"/>
              </a:ext>
            </a:extLst>
          </p:cNvPr>
          <p:cNvSpPr txBox="1"/>
          <p:nvPr/>
        </p:nvSpPr>
        <p:spPr>
          <a:xfrm>
            <a:off x="7421388" y="2371541"/>
            <a:ext cx="3067665" cy="2308324"/>
          </a:xfrm>
          <a:prstGeom prst="rect">
            <a:avLst/>
          </a:prstGeom>
          <a:noFill/>
        </p:spPr>
        <p:txBody>
          <a:bodyPr wrap="square" rtlCol="0">
            <a:spAutoFit/>
          </a:bodyPr>
          <a:lstStyle/>
          <a:p>
            <a:r>
              <a:rPr lang="fo-FO" dirty="0">
                <a:solidFill>
                  <a:srgbClr val="FF0000"/>
                </a:solidFill>
              </a:rPr>
              <a:t>Eitt tilboð inniheldur fylgiskjøl, sum eru frámerkt við reyðari skrift. </a:t>
            </a:r>
          </a:p>
          <a:p>
            <a:endParaRPr lang="fo-FO" dirty="0">
              <a:solidFill>
                <a:srgbClr val="FF0000"/>
              </a:solidFill>
            </a:endParaRPr>
          </a:p>
          <a:p>
            <a:r>
              <a:rPr lang="fo-FO" dirty="0">
                <a:solidFill>
                  <a:srgbClr val="FF0000"/>
                </a:solidFill>
              </a:rPr>
              <a:t>Tilboðsgevari skal sostatt fylla út fylgiskjølini við reyðari skrift, tá ið tilboð verður latið inn. </a:t>
            </a:r>
          </a:p>
        </p:txBody>
      </p:sp>
    </p:spTree>
    <p:extLst>
      <p:ext uri="{BB962C8B-B14F-4D97-AF65-F5344CB8AC3E}">
        <p14:creationId xmlns:p14="http://schemas.microsoft.com/office/powerpoint/2010/main" val="841397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AEC837-5E11-BCCB-FEA9-F0572F6D8718}"/>
              </a:ext>
            </a:extLst>
          </p:cNvPr>
          <p:cNvSpPr>
            <a:spLocks noGrp="1"/>
          </p:cNvSpPr>
          <p:nvPr>
            <p:ph type="title"/>
          </p:nvPr>
        </p:nvSpPr>
        <p:spPr/>
        <p:txBody>
          <a:bodyPr/>
          <a:lstStyle/>
          <a:p>
            <a:r>
              <a:rPr lang="fo-FO" dirty="0"/>
              <a:t>Gjøgnumgongd av útvaldum fylgiskjølum</a:t>
            </a:r>
          </a:p>
        </p:txBody>
      </p:sp>
      <p:sp>
        <p:nvSpPr>
          <p:cNvPr id="3" name="Pladsholder til indhold 2">
            <a:extLst>
              <a:ext uri="{FF2B5EF4-FFF2-40B4-BE49-F238E27FC236}">
                <a16:creationId xmlns:a16="http://schemas.microsoft.com/office/drawing/2014/main" id="{2776562E-3193-AE81-1984-26EA30C20A02}"/>
              </a:ext>
            </a:extLst>
          </p:cNvPr>
          <p:cNvSpPr>
            <a:spLocks noGrp="1"/>
          </p:cNvSpPr>
          <p:nvPr>
            <p:ph idx="1"/>
          </p:nvPr>
        </p:nvSpPr>
        <p:spPr/>
        <p:txBody>
          <a:bodyPr>
            <a:normAutofit/>
          </a:bodyPr>
          <a:lstStyle/>
          <a:p>
            <a:pPr marL="0" indent="0">
              <a:buNone/>
            </a:pPr>
            <a:r>
              <a:rPr lang="fo-FO" sz="1600" dirty="0"/>
              <a:t>Tær næstu síðurnar varpa ljós á útvaldu fylgiskjølini, sum hava týdning fyri tilboðsgevara, tá ið tilboð verður latið inn. </a:t>
            </a:r>
          </a:p>
          <a:p>
            <a:r>
              <a:rPr lang="fo-FO" sz="1400" dirty="0"/>
              <a:t>1) Gjøgnumgongd av Fylgiskjal A - Kravfesting</a:t>
            </a:r>
          </a:p>
          <a:p>
            <a:r>
              <a:rPr lang="fo-FO" sz="1400" dirty="0"/>
              <a:t>2) Gjøgnumgongd av Fylgiskjal B - Veitarans tilboð </a:t>
            </a:r>
          </a:p>
          <a:p>
            <a:r>
              <a:rPr lang="fo-FO" sz="1400" dirty="0"/>
              <a:t>3) Gjøgnumgongd av Fylgiskjal C - Veitarans prísir </a:t>
            </a:r>
          </a:p>
        </p:txBody>
      </p:sp>
    </p:spTree>
    <p:extLst>
      <p:ext uri="{BB962C8B-B14F-4D97-AF65-F5344CB8AC3E}">
        <p14:creationId xmlns:p14="http://schemas.microsoft.com/office/powerpoint/2010/main" val="186788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90FC2-1665-A373-3F43-192F389A331F}"/>
              </a:ext>
            </a:extLst>
          </p:cNvPr>
          <p:cNvSpPr>
            <a:spLocks noGrp="1"/>
          </p:cNvSpPr>
          <p:nvPr>
            <p:ph type="title"/>
          </p:nvPr>
        </p:nvSpPr>
        <p:spPr/>
        <p:txBody>
          <a:bodyPr/>
          <a:lstStyle/>
          <a:p>
            <a:r>
              <a:rPr lang="fo-FO" dirty="0"/>
              <a:t>Fylgiskjal A - Kravfesting</a:t>
            </a:r>
          </a:p>
        </p:txBody>
      </p:sp>
      <p:sp>
        <p:nvSpPr>
          <p:cNvPr id="3" name="Pladsholder til indhold 2">
            <a:extLst>
              <a:ext uri="{FF2B5EF4-FFF2-40B4-BE49-F238E27FC236}">
                <a16:creationId xmlns:a16="http://schemas.microsoft.com/office/drawing/2014/main" id="{E021D32D-C47B-3330-64EF-C2037A832C26}"/>
              </a:ext>
            </a:extLst>
          </p:cNvPr>
          <p:cNvSpPr>
            <a:spLocks noGrp="1"/>
          </p:cNvSpPr>
          <p:nvPr>
            <p:ph idx="1"/>
          </p:nvPr>
        </p:nvSpPr>
        <p:spPr/>
        <p:txBody>
          <a:bodyPr>
            <a:normAutofit/>
          </a:bodyPr>
          <a:lstStyle/>
          <a:p>
            <a:pPr marL="0" indent="0">
              <a:buNone/>
            </a:pPr>
            <a:r>
              <a:rPr lang="fo-FO" sz="1600" dirty="0"/>
              <a:t>Kravfestingin lýsir krøvini til tær vørur og tænastur, ið sáttmálin fevnir um. </a:t>
            </a:r>
          </a:p>
          <a:p>
            <a:pPr marL="0" indent="0">
              <a:buNone/>
            </a:pPr>
            <a:endParaRPr lang="fo-FO" sz="1600" dirty="0"/>
          </a:p>
          <a:p>
            <a:pPr marL="0" indent="0">
              <a:buNone/>
            </a:pPr>
            <a:r>
              <a:rPr lang="fo-FO" sz="1600" dirty="0"/>
              <a:t>Øll krøv eru býtt sundur í ”minstukrøv” ella ”góðskukrøv”. Minstukrøv eru frámerkt við ”M”. Góðskukrøv eru frámerkt við ”G”. </a:t>
            </a:r>
          </a:p>
          <a:p>
            <a:endParaRPr lang="fo-FO" sz="1600" dirty="0"/>
          </a:p>
          <a:p>
            <a:endParaRPr lang="da-DK" sz="1600" dirty="0"/>
          </a:p>
          <a:p>
            <a:endParaRPr lang="da-DK" sz="1600" dirty="0"/>
          </a:p>
          <a:p>
            <a:endParaRPr lang="da-DK" sz="1600" dirty="0"/>
          </a:p>
          <a:p>
            <a:endParaRPr lang="fo-FO" sz="1600" dirty="0"/>
          </a:p>
        </p:txBody>
      </p:sp>
      <p:graphicFrame>
        <p:nvGraphicFramePr>
          <p:cNvPr id="5" name="Tabel 4">
            <a:extLst>
              <a:ext uri="{FF2B5EF4-FFF2-40B4-BE49-F238E27FC236}">
                <a16:creationId xmlns:a16="http://schemas.microsoft.com/office/drawing/2014/main" id="{D1190516-F06B-5231-CF66-C6FFB350F7E2}"/>
              </a:ext>
            </a:extLst>
          </p:cNvPr>
          <p:cNvGraphicFramePr>
            <a:graphicFrameLocks noGrp="1"/>
          </p:cNvGraphicFramePr>
          <p:nvPr>
            <p:extLst>
              <p:ext uri="{D42A27DB-BD31-4B8C-83A1-F6EECF244321}">
                <p14:modId xmlns:p14="http://schemas.microsoft.com/office/powerpoint/2010/main" val="1242117366"/>
              </p:ext>
            </p:extLst>
          </p:nvPr>
        </p:nvGraphicFramePr>
        <p:xfrm>
          <a:off x="3236595" y="3543141"/>
          <a:ext cx="5718810" cy="1068897"/>
        </p:xfrm>
        <a:graphic>
          <a:graphicData uri="http://schemas.openxmlformats.org/drawingml/2006/table">
            <a:tbl>
              <a:tblPr firstRow="1" firstCol="1" bandRow="1"/>
              <a:tblGrid>
                <a:gridCol w="1076960">
                  <a:extLst>
                    <a:ext uri="{9D8B030D-6E8A-4147-A177-3AD203B41FA5}">
                      <a16:colId xmlns:a16="http://schemas.microsoft.com/office/drawing/2014/main" val="932252165"/>
                    </a:ext>
                  </a:extLst>
                </a:gridCol>
                <a:gridCol w="4641850">
                  <a:extLst>
                    <a:ext uri="{9D8B030D-6E8A-4147-A177-3AD203B41FA5}">
                      <a16:colId xmlns:a16="http://schemas.microsoft.com/office/drawing/2014/main" val="2863446760"/>
                    </a:ext>
                  </a:extLst>
                </a:gridCol>
              </a:tblGrid>
              <a:tr h="0">
                <a:tc>
                  <a:txBody>
                    <a:bodyPr/>
                    <a:lstStyle/>
                    <a:p>
                      <a:pPr>
                        <a:lnSpc>
                          <a:spcPct val="150000"/>
                        </a:lnSpc>
                      </a:pPr>
                      <a:r>
                        <a:rPr lang="fo-FO" sz="1400">
                          <a:effectLst/>
                          <a:latin typeface="Calibri" panose="020F0502020204030204" pitchFamily="34" charset="0"/>
                          <a:ea typeface="Times New Roman" panose="02020603050405020304" pitchFamily="18" charset="0"/>
                          <a:cs typeface="Times New Roman" panose="02020603050405020304" pitchFamily="18" charset="0"/>
                        </a:rPr>
                        <a:t>Flokking</a:t>
                      </a:r>
                      <a:endParaRPr lang="fo-FO" sz="140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fo-FO" sz="1400" dirty="0">
                          <a:effectLst/>
                          <a:latin typeface="Calibri" panose="020F0502020204030204" pitchFamily="34" charset="0"/>
                          <a:ea typeface="Times New Roman" panose="02020603050405020304" pitchFamily="18" charset="0"/>
                          <a:cs typeface="Times New Roman" panose="02020603050405020304" pitchFamily="18" charset="0"/>
                        </a:rPr>
                        <a:t>Lýsing</a:t>
                      </a:r>
                      <a:endParaRPr lang="fo-FO" sz="1400" dirty="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9339586"/>
                  </a:ext>
                </a:extLst>
              </a:tr>
              <a:tr h="0">
                <a:tc>
                  <a:txBody>
                    <a:bodyPr/>
                    <a:lstStyle/>
                    <a:p>
                      <a:pPr algn="ctr">
                        <a:lnSpc>
                          <a:spcPct val="150000"/>
                        </a:lnSpc>
                      </a:pPr>
                      <a:r>
                        <a:rPr lang="fo-FO" sz="1400" dirty="0">
                          <a:effectLst/>
                          <a:latin typeface="Calibri" panose="020F0502020204030204" pitchFamily="34" charset="0"/>
                          <a:ea typeface="Times New Roman" panose="02020603050405020304" pitchFamily="18" charset="0"/>
                          <a:cs typeface="Times New Roman" panose="02020603050405020304" pitchFamily="18" charset="0"/>
                        </a:rPr>
                        <a:t>M</a:t>
                      </a:r>
                      <a:endParaRPr lang="fo-FO" sz="1400" dirty="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pPr>
                      <a:r>
                        <a:rPr lang="fo-FO" sz="1400" noProof="0" dirty="0">
                          <a:effectLst/>
                          <a:latin typeface="Calibri" panose="020F0502020204030204" pitchFamily="34" charset="0"/>
                          <a:ea typeface="Times New Roman" panose="02020603050405020304" pitchFamily="18" charset="0"/>
                          <a:cs typeface="Times New Roman" panose="02020603050405020304" pitchFamily="18" charset="0"/>
                        </a:rPr>
                        <a:t>Tilboðsgevari </a:t>
                      </a:r>
                      <a:r>
                        <a:rPr lang="fo-FO" sz="1400" b="1" noProof="0" dirty="0">
                          <a:effectLst/>
                          <a:latin typeface="Calibri" panose="020F0502020204030204" pitchFamily="34" charset="0"/>
                          <a:ea typeface="Times New Roman" panose="02020603050405020304" pitchFamily="18" charset="0"/>
                          <a:cs typeface="Times New Roman" panose="02020603050405020304" pitchFamily="18" charset="0"/>
                        </a:rPr>
                        <a:t>skal</a:t>
                      </a:r>
                      <a:r>
                        <a:rPr lang="fo-FO" sz="1400" noProof="0" dirty="0">
                          <a:effectLst/>
                          <a:latin typeface="Calibri" panose="020F0502020204030204" pitchFamily="34" charset="0"/>
                          <a:ea typeface="Times New Roman" panose="02020603050405020304" pitchFamily="18" charset="0"/>
                          <a:cs typeface="Times New Roman" panose="02020603050405020304" pitchFamily="18" charset="0"/>
                        </a:rPr>
                        <a:t> lúka minstukrøv. Tilboð verður ikki ein partur av eftirmetingini, um minstukrøv ikki eru uppfylt. </a:t>
                      </a:r>
                      <a:endParaRPr lang="fo-FO" sz="1400" noProof="0" dirty="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181047"/>
                  </a:ext>
                </a:extLst>
              </a:tr>
              <a:tr h="0">
                <a:tc>
                  <a:txBody>
                    <a:bodyPr/>
                    <a:lstStyle/>
                    <a:p>
                      <a:pPr algn="ctr">
                        <a:lnSpc>
                          <a:spcPct val="150000"/>
                        </a:lnSpc>
                      </a:pPr>
                      <a:r>
                        <a:rPr lang="fo-FO" sz="1400" dirty="0">
                          <a:effectLst/>
                          <a:latin typeface="Calibri" panose="020F0502020204030204" pitchFamily="34" charset="0"/>
                          <a:ea typeface="Times New Roman" panose="02020603050405020304" pitchFamily="18" charset="0"/>
                          <a:cs typeface="Times New Roman" panose="02020603050405020304" pitchFamily="18" charset="0"/>
                        </a:rPr>
                        <a:t>G</a:t>
                      </a:r>
                      <a:endParaRPr lang="fo-FO" sz="1400" dirty="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fo-FO" sz="1400" noProof="0" dirty="0">
                          <a:effectLst/>
                          <a:latin typeface="Calibri" panose="020F0502020204030204" pitchFamily="34" charset="0"/>
                          <a:ea typeface="Times New Roman" panose="02020603050405020304" pitchFamily="18" charset="0"/>
                          <a:cs typeface="Times New Roman" panose="02020603050405020304" pitchFamily="18" charset="0"/>
                        </a:rPr>
                        <a:t>Krøv til eftirmeting. Hesi krøv verða eftirmett av Gjaldstovuni. </a:t>
                      </a:r>
                      <a:endParaRPr lang="fo-FO" sz="1400" noProof="0" dirty="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9894807"/>
                  </a:ext>
                </a:extLst>
              </a:tr>
            </a:tbl>
          </a:graphicData>
        </a:graphic>
      </p:graphicFrame>
    </p:spTree>
    <p:extLst>
      <p:ext uri="{BB962C8B-B14F-4D97-AF65-F5344CB8AC3E}">
        <p14:creationId xmlns:p14="http://schemas.microsoft.com/office/powerpoint/2010/main" val="2584134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3FB896-3C1E-0B7E-0177-D17C2D10A845}"/>
              </a:ext>
            </a:extLst>
          </p:cNvPr>
          <p:cNvSpPr>
            <a:spLocks noGrp="1"/>
          </p:cNvSpPr>
          <p:nvPr>
            <p:ph type="title"/>
          </p:nvPr>
        </p:nvSpPr>
        <p:spPr/>
        <p:txBody>
          <a:bodyPr/>
          <a:lstStyle/>
          <a:p>
            <a:r>
              <a:rPr lang="fo-FO" dirty="0"/>
              <a:t>Fylgiskjal A - Kravfesting</a:t>
            </a:r>
          </a:p>
        </p:txBody>
      </p:sp>
      <p:sp>
        <p:nvSpPr>
          <p:cNvPr id="3" name="Pladsholder til indhold 2">
            <a:extLst>
              <a:ext uri="{FF2B5EF4-FFF2-40B4-BE49-F238E27FC236}">
                <a16:creationId xmlns:a16="http://schemas.microsoft.com/office/drawing/2014/main" id="{8FB5C17E-9E7A-A2EF-82E6-F1D4357E62C5}"/>
              </a:ext>
            </a:extLst>
          </p:cNvPr>
          <p:cNvSpPr>
            <a:spLocks noGrp="1"/>
          </p:cNvSpPr>
          <p:nvPr>
            <p:ph idx="1"/>
          </p:nvPr>
        </p:nvSpPr>
        <p:spPr/>
        <p:txBody>
          <a:bodyPr>
            <a:normAutofit/>
          </a:bodyPr>
          <a:lstStyle/>
          <a:p>
            <a:pPr marL="0" indent="0">
              <a:buNone/>
            </a:pPr>
            <a:r>
              <a:rPr lang="fo-FO" sz="1600" dirty="0"/>
              <a:t>Í teiginum ”Skjalfesting” er ásett fyri hvørt krav, hvussu tilboðsgevari skal lýsa ella skjalfesta lúkan av kravinum. </a:t>
            </a:r>
          </a:p>
          <a:p>
            <a:endParaRPr lang="da-DK" sz="1600" dirty="0"/>
          </a:p>
          <a:p>
            <a:endParaRPr lang="da-DK" sz="1600" dirty="0"/>
          </a:p>
          <a:p>
            <a:endParaRPr lang="da-DK" sz="1600" dirty="0"/>
          </a:p>
          <a:p>
            <a:endParaRPr lang="da-DK" sz="1600" dirty="0"/>
          </a:p>
          <a:p>
            <a:endParaRPr lang="fo-FO" sz="1600" dirty="0"/>
          </a:p>
          <a:p>
            <a:endParaRPr lang="fo-FO" sz="1600" dirty="0"/>
          </a:p>
          <a:p>
            <a:endParaRPr lang="fo-FO" sz="1600" dirty="0"/>
          </a:p>
          <a:p>
            <a:endParaRPr lang="fo-FO" sz="1600" dirty="0"/>
          </a:p>
        </p:txBody>
      </p:sp>
      <p:graphicFrame>
        <p:nvGraphicFramePr>
          <p:cNvPr id="4" name="Tabel 3">
            <a:extLst>
              <a:ext uri="{FF2B5EF4-FFF2-40B4-BE49-F238E27FC236}">
                <a16:creationId xmlns:a16="http://schemas.microsoft.com/office/drawing/2014/main" id="{9D0DFBBB-C6A1-E560-268C-828851259A76}"/>
              </a:ext>
            </a:extLst>
          </p:cNvPr>
          <p:cNvGraphicFramePr>
            <a:graphicFrameLocks noGrp="1"/>
          </p:cNvGraphicFramePr>
          <p:nvPr>
            <p:extLst>
              <p:ext uri="{D42A27DB-BD31-4B8C-83A1-F6EECF244321}">
                <p14:modId xmlns:p14="http://schemas.microsoft.com/office/powerpoint/2010/main" val="409289359"/>
              </p:ext>
            </p:extLst>
          </p:nvPr>
        </p:nvGraphicFramePr>
        <p:xfrm>
          <a:off x="3236595" y="3446685"/>
          <a:ext cx="5718810" cy="1294004"/>
        </p:xfrm>
        <a:graphic>
          <a:graphicData uri="http://schemas.openxmlformats.org/drawingml/2006/table">
            <a:tbl>
              <a:tblPr firstRow="1" firstCol="1" bandRow="1"/>
              <a:tblGrid>
                <a:gridCol w="1076960">
                  <a:extLst>
                    <a:ext uri="{9D8B030D-6E8A-4147-A177-3AD203B41FA5}">
                      <a16:colId xmlns:a16="http://schemas.microsoft.com/office/drawing/2014/main" val="1862959037"/>
                    </a:ext>
                  </a:extLst>
                </a:gridCol>
                <a:gridCol w="4641850">
                  <a:extLst>
                    <a:ext uri="{9D8B030D-6E8A-4147-A177-3AD203B41FA5}">
                      <a16:colId xmlns:a16="http://schemas.microsoft.com/office/drawing/2014/main" val="3205099255"/>
                    </a:ext>
                  </a:extLst>
                </a:gridCol>
              </a:tblGrid>
              <a:tr h="0">
                <a:tc>
                  <a:txBody>
                    <a:bodyPr/>
                    <a:lstStyle/>
                    <a:p>
                      <a:pPr>
                        <a:lnSpc>
                          <a:spcPct val="150000"/>
                        </a:lnSpc>
                      </a:pPr>
                      <a:r>
                        <a:rPr lang="fo-FO" sz="1400">
                          <a:effectLst/>
                          <a:latin typeface="Calibri" panose="020F0502020204030204" pitchFamily="34" charset="0"/>
                          <a:ea typeface="Times New Roman" panose="02020603050405020304" pitchFamily="18" charset="0"/>
                          <a:cs typeface="Times New Roman" panose="02020603050405020304" pitchFamily="18" charset="0"/>
                        </a:rPr>
                        <a:t>Skjalfesting</a:t>
                      </a:r>
                      <a:endParaRPr lang="fo-FO" sz="140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fo-FO" sz="1400">
                          <a:effectLst/>
                          <a:latin typeface="Calibri" panose="020F0502020204030204" pitchFamily="34" charset="0"/>
                          <a:ea typeface="Times New Roman" panose="02020603050405020304" pitchFamily="18" charset="0"/>
                          <a:cs typeface="Times New Roman" panose="02020603050405020304" pitchFamily="18" charset="0"/>
                        </a:rPr>
                        <a:t>Lýsing</a:t>
                      </a:r>
                      <a:endParaRPr lang="fo-FO" sz="140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67852"/>
                  </a:ext>
                </a:extLst>
              </a:tr>
              <a:tr h="0">
                <a:tc>
                  <a:txBody>
                    <a:bodyPr/>
                    <a:lstStyle/>
                    <a:p>
                      <a:pPr algn="ctr">
                        <a:lnSpc>
                          <a:spcPct val="150000"/>
                        </a:lnSpc>
                      </a:pPr>
                      <a:r>
                        <a:rPr lang="fo-FO" sz="1400">
                          <a:effectLst/>
                          <a:latin typeface="Calibri" panose="020F0502020204030204" pitchFamily="34" charset="0"/>
                          <a:ea typeface="Times New Roman" panose="02020603050405020304" pitchFamily="18" charset="0"/>
                          <a:cs typeface="Times New Roman" panose="02020603050405020304" pitchFamily="18" charset="0"/>
                        </a:rPr>
                        <a:t>J/N</a:t>
                      </a:r>
                      <a:endParaRPr lang="fo-FO" sz="140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pPr>
                      <a:r>
                        <a:rPr lang="fo-FO" sz="1400" noProof="0" dirty="0">
                          <a:effectLst/>
                          <a:latin typeface="Calibri" panose="020F0502020204030204" pitchFamily="34" charset="0"/>
                          <a:ea typeface="Times New Roman" panose="02020603050405020304" pitchFamily="18" charset="0"/>
                          <a:cs typeface="Times New Roman" panose="02020603050405020304" pitchFamily="18" charset="0"/>
                        </a:rPr>
                        <a:t>Tilboðsgevari </a:t>
                      </a:r>
                      <a:r>
                        <a:rPr lang="fo-FO" sz="1400" b="1" noProof="0" dirty="0">
                          <a:effectLst/>
                          <a:latin typeface="Calibri" panose="020F0502020204030204" pitchFamily="34" charset="0"/>
                          <a:ea typeface="Times New Roman" panose="02020603050405020304" pitchFamily="18" charset="0"/>
                          <a:cs typeface="Times New Roman" panose="02020603050405020304" pitchFamily="18" charset="0"/>
                        </a:rPr>
                        <a:t>skal</a:t>
                      </a:r>
                      <a:r>
                        <a:rPr lang="fo-FO" sz="1400" noProof="0" dirty="0">
                          <a:effectLst/>
                          <a:latin typeface="Calibri" panose="020F0502020204030204" pitchFamily="34" charset="0"/>
                          <a:ea typeface="Times New Roman" panose="02020603050405020304" pitchFamily="18" charset="0"/>
                          <a:cs typeface="Times New Roman" panose="02020603050405020304" pitchFamily="18" charset="0"/>
                        </a:rPr>
                        <a:t> svara J (Ja) ella N (Nei) til, um kravið er uppfylt. T.d. við at knýta eina viðmerking afturat. Legg til merkis, at um kravið er eitt minstakrav, so vil eitt noktandi svar (t.e. Nei) bera við sær, at tilboðið verður burturvíst. </a:t>
                      </a:r>
                      <a:endParaRPr lang="fo-FO" sz="1400" noProof="0" dirty="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4141541"/>
                  </a:ext>
                </a:extLst>
              </a:tr>
            </a:tbl>
          </a:graphicData>
        </a:graphic>
      </p:graphicFrame>
    </p:spTree>
    <p:extLst>
      <p:ext uri="{BB962C8B-B14F-4D97-AF65-F5344CB8AC3E}">
        <p14:creationId xmlns:p14="http://schemas.microsoft.com/office/powerpoint/2010/main" val="2325115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DD7715-F348-1E3C-8F47-CDD6BD1AF27B}"/>
              </a:ext>
            </a:extLst>
          </p:cNvPr>
          <p:cNvSpPr>
            <a:spLocks noGrp="1"/>
          </p:cNvSpPr>
          <p:nvPr>
            <p:ph type="title"/>
          </p:nvPr>
        </p:nvSpPr>
        <p:spPr/>
        <p:txBody>
          <a:bodyPr/>
          <a:lstStyle/>
          <a:p>
            <a:r>
              <a:rPr lang="fo-FO" dirty="0"/>
              <a:t>Fylgiskjal B - Veitarans tilboð</a:t>
            </a:r>
          </a:p>
        </p:txBody>
      </p:sp>
      <p:sp>
        <p:nvSpPr>
          <p:cNvPr id="3" name="Pladsholder til indhold 2">
            <a:extLst>
              <a:ext uri="{FF2B5EF4-FFF2-40B4-BE49-F238E27FC236}">
                <a16:creationId xmlns:a16="http://schemas.microsoft.com/office/drawing/2014/main" id="{52FFFFF1-50BE-293A-EBCE-8CF078497B5D}"/>
              </a:ext>
            </a:extLst>
          </p:cNvPr>
          <p:cNvSpPr>
            <a:spLocks noGrp="1"/>
          </p:cNvSpPr>
          <p:nvPr>
            <p:ph idx="1"/>
          </p:nvPr>
        </p:nvSpPr>
        <p:spPr/>
        <p:txBody>
          <a:bodyPr>
            <a:normAutofit/>
          </a:bodyPr>
          <a:lstStyle/>
          <a:p>
            <a:pPr marL="0" indent="0">
              <a:buNone/>
            </a:pPr>
            <a:r>
              <a:rPr lang="fo-FO" sz="1600" dirty="0"/>
              <a:t>Fylgiskjal A - Kravfesting lýsir krøvini til tær vørur og tænastur, sum sáttmálin fevnir um. Í Fylgiskjal B - Veitarans tilboð, </a:t>
            </a:r>
            <a:r>
              <a:rPr lang="fo-FO" sz="1600" b="1" dirty="0"/>
              <a:t>skal</a:t>
            </a:r>
            <a:r>
              <a:rPr lang="fo-FO" sz="1600" dirty="0"/>
              <a:t> tilboðsgevari svara, um krøvini eru uppfylt. </a:t>
            </a:r>
          </a:p>
          <a:p>
            <a:pPr marL="0" indent="0">
              <a:buNone/>
            </a:pPr>
            <a:r>
              <a:rPr lang="fo-FO" sz="1600" dirty="0"/>
              <a:t>Tilboðsgevari </a:t>
            </a:r>
            <a:r>
              <a:rPr lang="fo-FO" sz="1600" b="1" dirty="0"/>
              <a:t>skal</a:t>
            </a:r>
            <a:r>
              <a:rPr lang="fo-FO" sz="1600" dirty="0"/>
              <a:t> í teiginum ”Lúkan av krøvum” í Fylgiskjal B - Veitarans tilboð svara, um krøvini eru uppfylt. Tilboðsgevari </a:t>
            </a:r>
            <a:r>
              <a:rPr lang="fo-FO" sz="1600" b="1" dirty="0"/>
              <a:t>skal</a:t>
            </a:r>
            <a:r>
              <a:rPr lang="fo-FO" sz="1600" dirty="0"/>
              <a:t> sostatt í teiginum ”Lúkan av krøvum” í Fylgiskjal B - Veitarans tilboð svara J (Ja) ella N (Nei) til, um krøvini eru uppfylt. </a:t>
            </a:r>
          </a:p>
          <a:p>
            <a:pPr marL="0" indent="0">
              <a:buNone/>
            </a:pPr>
            <a:endParaRPr lang="fo-FO" sz="1600" u="sng" dirty="0"/>
          </a:p>
          <a:p>
            <a:pPr marL="0" indent="0">
              <a:buNone/>
            </a:pPr>
            <a:endParaRPr lang="fo-FO" sz="1600" u="sng" dirty="0"/>
          </a:p>
          <a:p>
            <a:pPr marL="0" indent="0">
              <a:buNone/>
            </a:pPr>
            <a:r>
              <a:rPr lang="fo-FO" sz="1600" u="sng" dirty="0"/>
              <a:t>Avleiðingarnar av svarunum eru treytaðar av flokkingini av krøvunum</a:t>
            </a:r>
            <a:r>
              <a:rPr lang="fo-FO" sz="1600" dirty="0"/>
              <a:t>:</a:t>
            </a:r>
            <a:endParaRPr lang="fo-FO" sz="1600" u="sng" dirty="0"/>
          </a:p>
          <a:p>
            <a:r>
              <a:rPr lang="fo-FO" sz="1600" dirty="0"/>
              <a:t>Fyrivarni fyri M krøvum (Minstukrøv) = Tilboð verður burturvíst.</a:t>
            </a:r>
          </a:p>
          <a:p>
            <a:r>
              <a:rPr lang="fo-FO" sz="1600" dirty="0"/>
              <a:t>Fyrivarni fyri G krøvum (Góðskukrøv) = Tilboð verður ikki burturvíst, men tilboðsgevari fær tilluta lægsta karakterin fyri viðkomandi krøv, t.e. karakterin 1.  </a:t>
            </a:r>
          </a:p>
          <a:p>
            <a:endParaRPr lang="fo-FO" sz="1400" dirty="0"/>
          </a:p>
        </p:txBody>
      </p:sp>
    </p:spTree>
    <p:extLst>
      <p:ext uri="{BB962C8B-B14F-4D97-AF65-F5344CB8AC3E}">
        <p14:creationId xmlns:p14="http://schemas.microsoft.com/office/powerpoint/2010/main" val="569325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231685-B4E4-911D-38E8-B95A76270330}"/>
              </a:ext>
            </a:extLst>
          </p:cNvPr>
          <p:cNvSpPr>
            <a:spLocks noGrp="1"/>
          </p:cNvSpPr>
          <p:nvPr>
            <p:ph type="title"/>
          </p:nvPr>
        </p:nvSpPr>
        <p:spPr/>
        <p:txBody>
          <a:bodyPr/>
          <a:lstStyle/>
          <a:p>
            <a:r>
              <a:rPr lang="fo-FO" dirty="0"/>
              <a:t>Fylgiskjal B - Veitarans tilboð </a:t>
            </a:r>
          </a:p>
        </p:txBody>
      </p:sp>
      <p:graphicFrame>
        <p:nvGraphicFramePr>
          <p:cNvPr id="9" name="Pladsholder til indhold 8">
            <a:extLst>
              <a:ext uri="{FF2B5EF4-FFF2-40B4-BE49-F238E27FC236}">
                <a16:creationId xmlns:a16="http://schemas.microsoft.com/office/drawing/2014/main" id="{6EB6508C-6D75-EF7B-1E0D-70AA909EF3BC}"/>
              </a:ext>
            </a:extLst>
          </p:cNvPr>
          <p:cNvGraphicFramePr>
            <a:graphicFrameLocks noGrp="1"/>
          </p:cNvGraphicFramePr>
          <p:nvPr>
            <p:ph idx="1"/>
            <p:extLst>
              <p:ext uri="{D42A27DB-BD31-4B8C-83A1-F6EECF244321}">
                <p14:modId xmlns:p14="http://schemas.microsoft.com/office/powerpoint/2010/main" val="1118420660"/>
              </p:ext>
            </p:extLst>
          </p:nvPr>
        </p:nvGraphicFramePr>
        <p:xfrm>
          <a:off x="920791" y="3871612"/>
          <a:ext cx="10515600" cy="2359533"/>
        </p:xfrm>
        <a:graphic>
          <a:graphicData uri="http://schemas.openxmlformats.org/drawingml/2006/table">
            <a:tbl>
              <a:tblPr firstRow="1" firstCol="1" bandRow="1"/>
              <a:tblGrid>
                <a:gridCol w="593080">
                  <a:extLst>
                    <a:ext uri="{9D8B030D-6E8A-4147-A177-3AD203B41FA5}">
                      <a16:colId xmlns:a16="http://schemas.microsoft.com/office/drawing/2014/main" val="3287670633"/>
                    </a:ext>
                  </a:extLst>
                </a:gridCol>
                <a:gridCol w="4126321">
                  <a:extLst>
                    <a:ext uri="{9D8B030D-6E8A-4147-A177-3AD203B41FA5}">
                      <a16:colId xmlns:a16="http://schemas.microsoft.com/office/drawing/2014/main" val="1540600000"/>
                    </a:ext>
                  </a:extLst>
                </a:gridCol>
                <a:gridCol w="620420">
                  <a:extLst>
                    <a:ext uri="{9D8B030D-6E8A-4147-A177-3AD203B41FA5}">
                      <a16:colId xmlns:a16="http://schemas.microsoft.com/office/drawing/2014/main" val="2655564056"/>
                    </a:ext>
                  </a:extLst>
                </a:gridCol>
                <a:gridCol w="950610">
                  <a:extLst>
                    <a:ext uri="{9D8B030D-6E8A-4147-A177-3AD203B41FA5}">
                      <a16:colId xmlns:a16="http://schemas.microsoft.com/office/drawing/2014/main" val="1841630774"/>
                    </a:ext>
                  </a:extLst>
                </a:gridCol>
                <a:gridCol w="622524">
                  <a:extLst>
                    <a:ext uri="{9D8B030D-6E8A-4147-A177-3AD203B41FA5}">
                      <a16:colId xmlns:a16="http://schemas.microsoft.com/office/drawing/2014/main" val="1007927548"/>
                    </a:ext>
                  </a:extLst>
                </a:gridCol>
                <a:gridCol w="1892808">
                  <a:extLst>
                    <a:ext uri="{9D8B030D-6E8A-4147-A177-3AD203B41FA5}">
                      <a16:colId xmlns:a16="http://schemas.microsoft.com/office/drawing/2014/main" val="1140434184"/>
                    </a:ext>
                  </a:extLst>
                </a:gridCol>
                <a:gridCol w="1709837">
                  <a:extLst>
                    <a:ext uri="{9D8B030D-6E8A-4147-A177-3AD203B41FA5}">
                      <a16:colId xmlns:a16="http://schemas.microsoft.com/office/drawing/2014/main" val="366302182"/>
                    </a:ext>
                  </a:extLst>
                </a:gridCol>
              </a:tblGrid>
              <a:tr h="1318895">
                <a:tc>
                  <a:txBody>
                    <a:bodyPr/>
                    <a:lstStyle/>
                    <a:p>
                      <a:pPr algn="ctr">
                        <a:lnSpc>
                          <a:spcPct val="150000"/>
                        </a:lnSpc>
                      </a:pPr>
                      <a:r>
                        <a:rPr lang="fo-FO"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Nr.</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pPr>
                      <a:r>
                        <a:rPr lang="fo-FO"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Lýsing av krøvum</a:t>
                      </a:r>
                      <a:endParaRPr lang="fo-FO" sz="800" dirty="0">
                        <a:effectLst/>
                        <a:latin typeface="Stainless-Ligh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71755" marR="71755">
                        <a:lnSpc>
                          <a:spcPct val="150000"/>
                        </a:lnSpc>
                        <a:spcAft>
                          <a:spcPts val="0"/>
                        </a:spcAft>
                      </a:pPr>
                      <a:r>
                        <a:rPr lang="fo-FO"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Flokking</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71755" marR="71755">
                        <a:lnSpc>
                          <a:spcPct val="150000"/>
                        </a:lnSpc>
                        <a:spcAft>
                          <a:spcPts val="0"/>
                        </a:spcAft>
                      </a:pPr>
                      <a:r>
                        <a:rPr lang="fo-FO"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Skjalfesting</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71755" marR="71755">
                        <a:lnSpc>
                          <a:spcPct val="150000"/>
                        </a:lnSpc>
                        <a:spcAft>
                          <a:spcPts val="0"/>
                        </a:spcAft>
                      </a:pPr>
                      <a:r>
                        <a:rPr lang="fo-FO"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Lúkan av krøvum</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pPr>
                      <a:r>
                        <a:rPr lang="fo-FO"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Viðmerkingar hjá útbjóðara</a:t>
                      </a:r>
                      <a:endParaRPr lang="fo-FO" sz="800" dirty="0">
                        <a:effectLst/>
                        <a:latin typeface="Stainless-Ligh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pPr>
                      <a:r>
                        <a:rPr lang="fo-FO"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Viðmerkingar hjá tilboðsgevara</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96529486"/>
                  </a:ext>
                </a:extLst>
              </a:tr>
              <a:tr h="0">
                <a:tc gridSpan="7">
                  <a:txBody>
                    <a:bodyPr/>
                    <a:lstStyle/>
                    <a:p>
                      <a:pPr algn="ctr">
                        <a:lnSpc>
                          <a:spcPct val="150000"/>
                        </a:lnSpc>
                      </a:pPr>
                      <a:r>
                        <a:rPr lang="fo-FO"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Keyp og skift av olju</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o-FO"/>
                    </a:p>
                  </a:txBody>
                  <a:tcPr/>
                </a:tc>
                <a:tc hMerge="1">
                  <a:txBody>
                    <a:bodyPr/>
                    <a:lstStyle/>
                    <a:p>
                      <a:endParaRPr lang="fo-FO"/>
                    </a:p>
                  </a:txBody>
                  <a:tcPr/>
                </a:tc>
                <a:tc hMerge="1">
                  <a:txBody>
                    <a:bodyPr/>
                    <a:lstStyle/>
                    <a:p>
                      <a:endParaRPr lang="fo-FO"/>
                    </a:p>
                  </a:txBody>
                  <a:tcPr/>
                </a:tc>
                <a:tc hMerge="1">
                  <a:txBody>
                    <a:bodyPr/>
                    <a:lstStyle/>
                    <a:p>
                      <a:endParaRPr lang="fo-FO"/>
                    </a:p>
                  </a:txBody>
                  <a:tcPr/>
                </a:tc>
                <a:tc hMerge="1">
                  <a:txBody>
                    <a:bodyPr/>
                    <a:lstStyle/>
                    <a:p>
                      <a:endParaRPr lang="fo-FO"/>
                    </a:p>
                  </a:txBody>
                  <a:tcPr/>
                </a:tc>
                <a:tc hMerge="1">
                  <a:txBody>
                    <a:bodyPr/>
                    <a:lstStyle/>
                    <a:p>
                      <a:endParaRPr lang="fo-FO"/>
                    </a:p>
                  </a:txBody>
                  <a:tcPr/>
                </a:tc>
                <a:extLst>
                  <a:ext uri="{0D108BD9-81ED-4DB2-BD59-A6C34878D82A}">
                    <a16:rowId xmlns:a16="http://schemas.microsoft.com/office/drawing/2014/main" val="4294181935"/>
                  </a:ext>
                </a:extLst>
              </a:tr>
              <a:tr h="0">
                <a:tc>
                  <a:txBody>
                    <a:bodyPr/>
                    <a:lstStyle/>
                    <a:p>
                      <a:pPr algn="ctr">
                        <a:lnSpc>
                          <a:spcPct val="150000"/>
                        </a:lnSpc>
                      </a:pPr>
                      <a:r>
                        <a:rPr lang="fo-FO"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50000"/>
                        </a:lnSpc>
                      </a:pPr>
                      <a:r>
                        <a:rPr lang="fo-FO"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Skift av olju</a:t>
                      </a:r>
                      <a:endParaRPr lang="fo-FO" sz="800">
                        <a:effectLst/>
                        <a:latin typeface="Stainless-Light"/>
                        <a:ea typeface="Times New Roman" panose="02020603050405020304" pitchFamily="18" charset="0"/>
                        <a:cs typeface="Times New Roman" panose="02020603050405020304" pitchFamily="18" charset="0"/>
                      </a:endParaRPr>
                    </a:p>
                    <a:p>
                      <a:pPr>
                        <a:lnSpc>
                          <a:spcPct val="150000"/>
                        </a:lnSpc>
                      </a:pPr>
                      <a:r>
                        <a:rPr lang="fo-FO"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Veitarin skal skifta olju á akførum, um akfør hava koyrt yvir 5.000 km., ella um tað er 1 ár síðan, at olja er skift seinast. </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pPr>
                      <a:r>
                        <a:rPr lang="fo-FO"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50000"/>
                        </a:lnSpc>
                      </a:pPr>
                      <a:r>
                        <a:rPr lang="fo-FO"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J/N</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50000"/>
                        </a:lnSpc>
                      </a:pPr>
                      <a:r>
                        <a:rPr lang="fo-FO" sz="1000">
                          <a:effectLst/>
                          <a:latin typeface="Calibri" panose="020F0502020204030204" pitchFamily="34" charset="0"/>
                          <a:ea typeface="Times New Roman" panose="02020603050405020304" pitchFamily="18" charset="0"/>
                          <a:cs typeface="Times New Roman" panose="02020603050405020304" pitchFamily="18" charset="0"/>
                        </a:rPr>
                        <a:t> </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fo-FO" sz="1200" i="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Møguleiki at skifta olju og dekk samstundis.  </a:t>
                      </a:r>
                      <a:endParaRPr lang="fo-FO" sz="800">
                        <a:effectLst/>
                        <a:latin typeface="Stainless-Ligh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50000"/>
                        </a:lnSpc>
                      </a:pPr>
                      <a:r>
                        <a:rPr lang="fo-FO" sz="1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fo-FO" sz="800" dirty="0">
                        <a:effectLst/>
                        <a:latin typeface="Stainless-Ligh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640616"/>
                  </a:ext>
                </a:extLst>
              </a:tr>
            </a:tbl>
          </a:graphicData>
        </a:graphic>
      </p:graphicFrame>
      <p:sp>
        <p:nvSpPr>
          <p:cNvPr id="11" name="Tekstfelt 10">
            <a:extLst>
              <a:ext uri="{FF2B5EF4-FFF2-40B4-BE49-F238E27FC236}">
                <a16:creationId xmlns:a16="http://schemas.microsoft.com/office/drawing/2014/main" id="{31EE60E9-5125-1327-EBE7-C2E89025A5B8}"/>
              </a:ext>
            </a:extLst>
          </p:cNvPr>
          <p:cNvSpPr txBox="1"/>
          <p:nvPr/>
        </p:nvSpPr>
        <p:spPr>
          <a:xfrm>
            <a:off x="796904" y="1881895"/>
            <a:ext cx="10598191" cy="338554"/>
          </a:xfrm>
          <a:prstGeom prst="rect">
            <a:avLst/>
          </a:prstGeom>
          <a:noFill/>
        </p:spPr>
        <p:txBody>
          <a:bodyPr wrap="square" rtlCol="0">
            <a:spAutoFit/>
          </a:bodyPr>
          <a:lstStyle/>
          <a:p>
            <a:r>
              <a:rPr lang="fo-FO" sz="1600" dirty="0"/>
              <a:t>Tilboðsgevari skal í teiginum ”Lúkan av krøvum” svara J (Ja) ella N (Nei) til, um krøvini eru uppfylt.  </a:t>
            </a:r>
          </a:p>
        </p:txBody>
      </p:sp>
      <p:cxnSp>
        <p:nvCxnSpPr>
          <p:cNvPr id="13" name="Lige pilforbindelse 12">
            <a:extLst>
              <a:ext uri="{FF2B5EF4-FFF2-40B4-BE49-F238E27FC236}">
                <a16:creationId xmlns:a16="http://schemas.microsoft.com/office/drawing/2014/main" id="{A6151ED2-17EE-AE6A-0E04-E269123E5C6D}"/>
              </a:ext>
            </a:extLst>
          </p:cNvPr>
          <p:cNvCxnSpPr/>
          <p:nvPr/>
        </p:nvCxnSpPr>
        <p:spPr>
          <a:xfrm>
            <a:off x="7610168" y="2220449"/>
            <a:ext cx="0" cy="3602214"/>
          </a:xfrm>
          <a:prstGeom prst="straightConnector1">
            <a:avLst/>
          </a:prstGeom>
          <a:ln>
            <a:solidFill>
              <a:srgbClr val="FF0000"/>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350861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26C351-DA7F-69ED-49BE-730FB863CE4C}"/>
              </a:ext>
            </a:extLst>
          </p:cNvPr>
          <p:cNvSpPr>
            <a:spLocks noGrp="1"/>
          </p:cNvSpPr>
          <p:nvPr>
            <p:ph type="title"/>
          </p:nvPr>
        </p:nvSpPr>
        <p:spPr/>
        <p:txBody>
          <a:bodyPr/>
          <a:lstStyle/>
          <a:p>
            <a:r>
              <a:rPr lang="fo-FO" dirty="0"/>
              <a:t>Fylgiskjal C - Veitarans prísir</a:t>
            </a:r>
          </a:p>
        </p:txBody>
      </p:sp>
      <p:sp>
        <p:nvSpPr>
          <p:cNvPr id="3" name="Pladsholder til indhold 2">
            <a:extLst>
              <a:ext uri="{FF2B5EF4-FFF2-40B4-BE49-F238E27FC236}">
                <a16:creationId xmlns:a16="http://schemas.microsoft.com/office/drawing/2014/main" id="{F2297447-CFC3-0058-57E1-DCACC7CA72D5}"/>
              </a:ext>
            </a:extLst>
          </p:cNvPr>
          <p:cNvSpPr>
            <a:spLocks noGrp="1"/>
          </p:cNvSpPr>
          <p:nvPr>
            <p:ph idx="1"/>
          </p:nvPr>
        </p:nvSpPr>
        <p:spPr>
          <a:xfrm>
            <a:off x="838200" y="1825625"/>
            <a:ext cx="10515600" cy="3967541"/>
          </a:xfrm>
        </p:spPr>
        <p:txBody>
          <a:bodyPr>
            <a:normAutofit/>
          </a:bodyPr>
          <a:lstStyle/>
          <a:p>
            <a:pPr marL="0" indent="0">
              <a:buNone/>
            </a:pPr>
            <a:r>
              <a:rPr lang="fo-FO" sz="1600" dirty="0"/>
              <a:t>Tilboðsgevari </a:t>
            </a:r>
            <a:r>
              <a:rPr lang="fo-FO" sz="1600" b="1" dirty="0"/>
              <a:t>skal </a:t>
            </a:r>
            <a:r>
              <a:rPr lang="fo-FO" sz="1600" dirty="0"/>
              <a:t>fylla grønu teigarnar út, sbrt. Fylgiskjal C - Veitarans prísir. Bæði fyri kostnað og avsláttur í prosentum. </a:t>
            </a:r>
          </a:p>
          <a:p>
            <a:pPr marL="0" indent="0">
              <a:buNone/>
            </a:pPr>
            <a:endParaRPr lang="da-DK" sz="1600" dirty="0"/>
          </a:p>
          <a:p>
            <a:pPr marL="0" indent="0">
              <a:buNone/>
            </a:pPr>
            <a:endParaRPr lang="da-DK" sz="1600" dirty="0"/>
          </a:p>
          <a:p>
            <a:endParaRPr lang="da-DK" sz="1600" dirty="0"/>
          </a:p>
          <a:p>
            <a:pPr marL="0" indent="0">
              <a:buNone/>
            </a:pPr>
            <a:endParaRPr lang="fo-FO" sz="1600" dirty="0"/>
          </a:p>
        </p:txBody>
      </p:sp>
      <p:graphicFrame>
        <p:nvGraphicFramePr>
          <p:cNvPr id="4" name="Tabel 3">
            <a:extLst>
              <a:ext uri="{FF2B5EF4-FFF2-40B4-BE49-F238E27FC236}">
                <a16:creationId xmlns:a16="http://schemas.microsoft.com/office/drawing/2014/main" id="{E5180062-FDA2-97C6-3C28-E97B8681A289}"/>
              </a:ext>
            </a:extLst>
          </p:cNvPr>
          <p:cNvGraphicFramePr>
            <a:graphicFrameLocks noGrp="1"/>
          </p:cNvGraphicFramePr>
          <p:nvPr/>
        </p:nvGraphicFramePr>
        <p:xfrm>
          <a:off x="838201" y="2445969"/>
          <a:ext cx="10515598" cy="3110650"/>
        </p:xfrm>
        <a:graphic>
          <a:graphicData uri="http://schemas.openxmlformats.org/drawingml/2006/table">
            <a:tbl>
              <a:tblPr/>
              <a:tblGrid>
                <a:gridCol w="486683">
                  <a:extLst>
                    <a:ext uri="{9D8B030D-6E8A-4147-A177-3AD203B41FA5}">
                      <a16:colId xmlns:a16="http://schemas.microsoft.com/office/drawing/2014/main" val="2284959145"/>
                    </a:ext>
                  </a:extLst>
                </a:gridCol>
                <a:gridCol w="661889">
                  <a:extLst>
                    <a:ext uri="{9D8B030D-6E8A-4147-A177-3AD203B41FA5}">
                      <a16:colId xmlns:a16="http://schemas.microsoft.com/office/drawing/2014/main" val="754083485"/>
                    </a:ext>
                  </a:extLst>
                </a:gridCol>
                <a:gridCol w="837095">
                  <a:extLst>
                    <a:ext uri="{9D8B030D-6E8A-4147-A177-3AD203B41FA5}">
                      <a16:colId xmlns:a16="http://schemas.microsoft.com/office/drawing/2014/main" val="2018153874"/>
                    </a:ext>
                  </a:extLst>
                </a:gridCol>
                <a:gridCol w="486683">
                  <a:extLst>
                    <a:ext uri="{9D8B030D-6E8A-4147-A177-3AD203B41FA5}">
                      <a16:colId xmlns:a16="http://schemas.microsoft.com/office/drawing/2014/main" val="1925823895"/>
                    </a:ext>
                  </a:extLst>
                </a:gridCol>
                <a:gridCol w="564552">
                  <a:extLst>
                    <a:ext uri="{9D8B030D-6E8A-4147-A177-3AD203B41FA5}">
                      <a16:colId xmlns:a16="http://schemas.microsoft.com/office/drawing/2014/main" val="2130478835"/>
                    </a:ext>
                  </a:extLst>
                </a:gridCol>
                <a:gridCol w="525618">
                  <a:extLst>
                    <a:ext uri="{9D8B030D-6E8A-4147-A177-3AD203B41FA5}">
                      <a16:colId xmlns:a16="http://schemas.microsoft.com/office/drawing/2014/main" val="3003462634"/>
                    </a:ext>
                  </a:extLst>
                </a:gridCol>
                <a:gridCol w="486683">
                  <a:extLst>
                    <a:ext uri="{9D8B030D-6E8A-4147-A177-3AD203B41FA5}">
                      <a16:colId xmlns:a16="http://schemas.microsoft.com/office/drawing/2014/main" val="1266273267"/>
                    </a:ext>
                  </a:extLst>
                </a:gridCol>
                <a:gridCol w="486683">
                  <a:extLst>
                    <a:ext uri="{9D8B030D-6E8A-4147-A177-3AD203B41FA5}">
                      <a16:colId xmlns:a16="http://schemas.microsoft.com/office/drawing/2014/main" val="3789826224"/>
                    </a:ext>
                  </a:extLst>
                </a:gridCol>
                <a:gridCol w="486683">
                  <a:extLst>
                    <a:ext uri="{9D8B030D-6E8A-4147-A177-3AD203B41FA5}">
                      <a16:colId xmlns:a16="http://schemas.microsoft.com/office/drawing/2014/main" val="2915120194"/>
                    </a:ext>
                  </a:extLst>
                </a:gridCol>
                <a:gridCol w="598620">
                  <a:extLst>
                    <a:ext uri="{9D8B030D-6E8A-4147-A177-3AD203B41FA5}">
                      <a16:colId xmlns:a16="http://schemas.microsoft.com/office/drawing/2014/main" val="581203066"/>
                    </a:ext>
                  </a:extLst>
                </a:gridCol>
                <a:gridCol w="486683">
                  <a:extLst>
                    <a:ext uri="{9D8B030D-6E8A-4147-A177-3AD203B41FA5}">
                      <a16:colId xmlns:a16="http://schemas.microsoft.com/office/drawing/2014/main" val="2226816099"/>
                    </a:ext>
                  </a:extLst>
                </a:gridCol>
                <a:gridCol w="837095">
                  <a:extLst>
                    <a:ext uri="{9D8B030D-6E8A-4147-A177-3AD203B41FA5}">
                      <a16:colId xmlns:a16="http://schemas.microsoft.com/office/drawing/2014/main" val="2380800326"/>
                    </a:ext>
                  </a:extLst>
                </a:gridCol>
                <a:gridCol w="486683">
                  <a:extLst>
                    <a:ext uri="{9D8B030D-6E8A-4147-A177-3AD203B41FA5}">
                      <a16:colId xmlns:a16="http://schemas.microsoft.com/office/drawing/2014/main" val="4036337424"/>
                    </a:ext>
                  </a:extLst>
                </a:gridCol>
                <a:gridCol w="486683">
                  <a:extLst>
                    <a:ext uri="{9D8B030D-6E8A-4147-A177-3AD203B41FA5}">
                      <a16:colId xmlns:a16="http://schemas.microsoft.com/office/drawing/2014/main" val="1933781558"/>
                    </a:ext>
                  </a:extLst>
                </a:gridCol>
                <a:gridCol w="674867">
                  <a:extLst>
                    <a:ext uri="{9D8B030D-6E8A-4147-A177-3AD203B41FA5}">
                      <a16:colId xmlns:a16="http://schemas.microsoft.com/office/drawing/2014/main" val="428472893"/>
                    </a:ext>
                  </a:extLst>
                </a:gridCol>
                <a:gridCol w="1922398">
                  <a:extLst>
                    <a:ext uri="{9D8B030D-6E8A-4147-A177-3AD203B41FA5}">
                      <a16:colId xmlns:a16="http://schemas.microsoft.com/office/drawing/2014/main" val="2548301338"/>
                    </a:ext>
                  </a:extLst>
                </a:gridCol>
              </a:tblGrid>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344963234"/>
                  </a:ext>
                </a:extLst>
              </a:tr>
              <a:tr h="116840">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gridSpan="2">
                  <a:txBody>
                    <a:bodyPr/>
                    <a:lstStyle/>
                    <a:p>
                      <a:pPr algn="l" fontAlgn="ctr"/>
                      <a:r>
                        <a:rPr lang="fo-FO" sz="700" b="0" i="0" u="none" strike="noStrike">
                          <a:solidFill>
                            <a:srgbClr val="000000"/>
                          </a:solidFill>
                          <a:effectLst/>
                          <a:latin typeface="Arial" panose="020B0604020202020204" pitchFamily="34" charset="0"/>
                        </a:rPr>
                        <a:t>Grøn feltir skulu fyllast út</a:t>
                      </a:r>
                    </a:p>
                  </a:txBody>
                  <a:tcPr marL="4868" marR="4868" marT="4868" marB="0" anchor="ctr">
                    <a:lnL>
                      <a:noFill/>
                    </a:lnL>
                    <a:lnR>
                      <a:noFill/>
                    </a:lnR>
                    <a:lnT>
                      <a:noFill/>
                    </a:lnT>
                    <a:lnB>
                      <a:noFill/>
                    </a:lnB>
                    <a:solidFill>
                      <a:srgbClr val="70AD47"/>
                    </a:solidFill>
                  </a:tcPr>
                </a:tc>
                <a:tc hMerge="1">
                  <a:txBody>
                    <a:bodyPr/>
                    <a:lstStyle/>
                    <a:p>
                      <a:endParaRPr lang="fo-FO"/>
                    </a:p>
                  </a:txBody>
                  <a:tcPr/>
                </a:tc>
                <a:tc>
                  <a:txBody>
                    <a:bodyPr/>
                    <a:lstStyle/>
                    <a:p>
                      <a:pPr algn="ctr" fontAlgn="ctr"/>
                      <a:r>
                        <a:rPr lang="fo-FO" sz="7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70AD47"/>
                    </a:solidFill>
                  </a:tcPr>
                </a:tc>
                <a:tc>
                  <a:txBody>
                    <a:bodyPr/>
                    <a:lstStyle/>
                    <a:p>
                      <a:pPr algn="ctr" fontAlgn="ctr"/>
                      <a:r>
                        <a:rPr lang="fo-FO" sz="7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70AD47"/>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70AD47"/>
                    </a:solidFill>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4062267772"/>
                  </a:ext>
                </a:extLst>
              </a:tr>
              <a:tr h="116840">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gridSpan="3">
                  <a:txBody>
                    <a:bodyPr/>
                    <a:lstStyle/>
                    <a:p>
                      <a:pPr algn="l" fontAlgn="ctr"/>
                      <a:r>
                        <a:rPr lang="nn-NO" sz="700" b="0" i="0" u="none" strike="noStrike">
                          <a:solidFill>
                            <a:srgbClr val="000000"/>
                          </a:solidFill>
                          <a:effectLst/>
                          <a:latin typeface="Arial" panose="020B0604020202020204" pitchFamily="34" charset="0"/>
                        </a:rPr>
                        <a:t>Gul feltir kunnu brúkast til viðmerkingar</a:t>
                      </a:r>
                    </a:p>
                  </a:txBody>
                  <a:tcPr marL="4868" marR="4868" marT="4868" marB="0" anchor="ctr">
                    <a:lnL>
                      <a:noFill/>
                    </a:lnL>
                    <a:lnR>
                      <a:noFill/>
                    </a:lnR>
                    <a:lnT>
                      <a:noFill/>
                    </a:lnT>
                    <a:lnB>
                      <a:noFill/>
                    </a:lnB>
                    <a:solidFill>
                      <a:srgbClr val="FFC000"/>
                    </a:solidFill>
                  </a:tcPr>
                </a:tc>
                <a:tc hMerge="1">
                  <a:txBody>
                    <a:bodyPr/>
                    <a:lstStyle/>
                    <a:p>
                      <a:endParaRPr lang="fo-FO"/>
                    </a:p>
                  </a:txBody>
                  <a:tcPr/>
                </a:tc>
                <a:tc hMerge="1">
                  <a:txBody>
                    <a:bodyPr/>
                    <a:lstStyle/>
                    <a:p>
                      <a:endParaRPr lang="fo-FO"/>
                    </a:p>
                  </a:txBody>
                  <a:tcPr/>
                </a:tc>
                <a:tc>
                  <a:txBody>
                    <a:bodyPr/>
                    <a:lstStyle/>
                    <a:p>
                      <a:pPr algn="ctr" fontAlgn="ctr"/>
                      <a:r>
                        <a:rPr lang="fo-FO" sz="7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FC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FC000"/>
                    </a:solidFill>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585006110"/>
                  </a:ext>
                </a:extLst>
              </a:tr>
              <a:tr h="116840">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gridSpan="5">
                  <a:txBody>
                    <a:bodyPr/>
                    <a:lstStyle/>
                    <a:p>
                      <a:pPr algn="l" fontAlgn="ctr"/>
                      <a:r>
                        <a:rPr lang="fo-FO" sz="700" b="0" i="0" u="none" strike="noStrike">
                          <a:solidFill>
                            <a:srgbClr val="000000"/>
                          </a:solidFill>
                          <a:effectLst/>
                          <a:latin typeface="Arial" panose="020B0604020202020204" pitchFamily="34" charset="0"/>
                        </a:rPr>
                        <a:t>Reyð feltir eru viðtøkur og útrokningar. Hesi feltir skulu ikki broytast.</a:t>
                      </a:r>
                    </a:p>
                  </a:txBody>
                  <a:tcPr marL="4868" marR="4868" marT="4868" marB="0" anchor="ctr">
                    <a:lnL>
                      <a:noFill/>
                    </a:lnL>
                    <a:lnR>
                      <a:noFill/>
                    </a:lnR>
                    <a:lnT>
                      <a:noFill/>
                    </a:lnT>
                    <a:lnB>
                      <a:noFill/>
                    </a:lnB>
                    <a:solidFill>
                      <a:srgbClr val="FF0000"/>
                    </a:solidFill>
                  </a:tcPr>
                </a:tc>
                <a:tc hMerge="1">
                  <a:txBody>
                    <a:bodyPr/>
                    <a:lstStyle/>
                    <a:p>
                      <a:endParaRPr lang="fo-FO"/>
                    </a:p>
                  </a:txBody>
                  <a:tcPr/>
                </a:tc>
                <a:tc hMerge="1">
                  <a:txBody>
                    <a:bodyPr/>
                    <a:lstStyle/>
                    <a:p>
                      <a:endParaRPr lang="fo-FO"/>
                    </a:p>
                  </a:txBody>
                  <a:tcPr/>
                </a:tc>
                <a:tc hMerge="1">
                  <a:txBody>
                    <a:bodyPr/>
                    <a:lstStyle/>
                    <a:p>
                      <a:endParaRPr lang="fo-FO"/>
                    </a:p>
                  </a:txBody>
                  <a:tcPr/>
                </a:tc>
                <a:tc hMerge="1">
                  <a:txBody>
                    <a:bodyPr/>
                    <a:lstStyle/>
                    <a:p>
                      <a:endParaRPr lang="fo-FO"/>
                    </a:p>
                  </a:txBody>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2488022395"/>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1214007016"/>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4115906512"/>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3982704503"/>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4005586171"/>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2160529"/>
                  </a:ext>
                </a:extLst>
              </a:tr>
              <a:tr h="292100">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r>
                        <a:rPr lang="fo-FO" sz="600" b="1" i="0" u="none" strike="noStrike">
                          <a:solidFill>
                            <a:srgbClr val="000000"/>
                          </a:solidFill>
                          <a:effectLst/>
                          <a:latin typeface="Arial" panose="020B0604020202020204" pitchFamily="34" charset="0"/>
                        </a:rPr>
                        <a:t>Model Toyota Yaris</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Litrar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Olja Kr/L</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Avsláttur %</a:t>
                      </a:r>
                      <a:br>
                        <a:rPr lang="fo-FO" sz="600" b="1" i="0" u="none" strike="noStrike">
                          <a:solidFill>
                            <a:srgbClr val="000000"/>
                          </a:solidFill>
                          <a:effectLst/>
                          <a:latin typeface="Arial" panose="020B0604020202020204" pitchFamily="34" charset="0"/>
                        </a:rPr>
                      </a:br>
                      <a:r>
                        <a:rPr lang="fo-FO" sz="600" b="1" i="0" u="none" strike="noStrike">
                          <a:solidFill>
                            <a:srgbClr val="000000"/>
                          </a:solidFill>
                          <a:effectLst/>
                          <a:latin typeface="Arial" panose="020B0604020202020204" pitchFamily="34" charset="0"/>
                        </a:rPr>
                        <a:t>Olja</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Olja kr./L íroknað avsláttur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Filtur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Avsláttur fyri  filtur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Filtur íroknað avsláttur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Arbeiðsløn pr. oljuskift</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Avsláttur %</a:t>
                      </a:r>
                      <a:br>
                        <a:rPr lang="fo-FO" sz="600" b="1" i="0" u="none" strike="noStrike">
                          <a:solidFill>
                            <a:srgbClr val="000000"/>
                          </a:solidFill>
                          <a:effectLst/>
                          <a:latin typeface="Arial" panose="020B0604020202020204" pitchFamily="34" charset="0"/>
                        </a:rPr>
                      </a:br>
                      <a:r>
                        <a:rPr lang="fo-FO" sz="600" b="1" i="0" u="none" strike="noStrike">
                          <a:solidFill>
                            <a:srgbClr val="000000"/>
                          </a:solidFill>
                          <a:effectLst/>
                          <a:latin typeface="Arial" panose="020B0604020202020204" pitchFamily="34" charset="0"/>
                        </a:rPr>
                        <a:t>Arbeiðsløn</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Arbeiðsløn íroknað avsláttur</a:t>
                      </a:r>
                    </a:p>
                  </a:txBody>
                  <a:tcPr marL="4868" marR="4868" marT="4868" marB="0" anchor="ctr">
                    <a:lnL>
                      <a:noFill/>
                    </a:lnL>
                    <a:lnR>
                      <a:noFill/>
                    </a:lnR>
                    <a:lnT>
                      <a:noFill/>
                    </a:lnT>
                    <a:lnB>
                      <a:noFill/>
                    </a:lnB>
                    <a:solidFill>
                      <a:srgbClr val="00B0F0"/>
                    </a:solidFill>
                  </a:tcPr>
                </a:tc>
                <a:tc>
                  <a:txBody>
                    <a:bodyPr/>
                    <a:lstStyle/>
                    <a:p>
                      <a:pPr algn="ctr" fontAlgn="ctr"/>
                      <a:r>
                        <a:rPr lang="nn-NO" sz="600" b="1" i="0" u="none" strike="noStrike">
                          <a:solidFill>
                            <a:srgbClr val="000000"/>
                          </a:solidFill>
                          <a:effectLst/>
                          <a:latin typeface="Arial" panose="020B0604020202020204" pitchFamily="34" charset="0"/>
                        </a:rPr>
                        <a:t>Koyring til og frá verkstaði</a:t>
                      </a:r>
                    </a:p>
                  </a:txBody>
                  <a:tcPr marL="4868" marR="4868" marT="4868" marB="0" anchor="ctr">
                    <a:lnL>
                      <a:noFill/>
                    </a:lnL>
                    <a:lnR>
                      <a:noFill/>
                    </a:lnR>
                    <a:lnT>
                      <a:noFill/>
                    </a:lnT>
                    <a:lnB>
                      <a:noFill/>
                    </a:lnB>
                    <a:solidFill>
                      <a:srgbClr val="00B0F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1" i="0" u="none" strike="noStrike">
                          <a:solidFill>
                            <a:srgbClr val="000000"/>
                          </a:solidFill>
                          <a:effectLst/>
                          <a:latin typeface="Arial" panose="020B0604020202020204" pitchFamily="34" charset="0"/>
                        </a:rPr>
                        <a:t>Úrslit fyri 3 ára sáttmála</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Viðmerking frá tilboðsgevara</a:t>
                      </a:r>
                    </a:p>
                  </a:txBody>
                  <a:tcPr marL="4868" marR="4868" marT="4868" marB="0" anchor="ctr">
                    <a:lnL>
                      <a:noFill/>
                    </a:lnL>
                    <a:lnR>
                      <a:noFill/>
                    </a:lnR>
                    <a:lnT>
                      <a:noFill/>
                    </a:lnT>
                    <a:lnB>
                      <a:noFill/>
                    </a:lnB>
                    <a:solidFill>
                      <a:srgbClr val="00B0F0"/>
                    </a:solidFill>
                  </a:tcPr>
                </a:tc>
                <a:extLst>
                  <a:ext uri="{0D108BD9-81ED-4DB2-BD59-A6C34878D82A}">
                    <a16:rowId xmlns:a16="http://schemas.microsoft.com/office/drawing/2014/main" val="2504142507"/>
                  </a:ext>
                </a:extLst>
              </a:tr>
              <a:tr h="97367">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ctr"/>
                      <a:r>
                        <a:rPr lang="fo-FO" sz="600" b="1" i="0" u="none" strike="noStrike">
                          <a:solidFill>
                            <a:srgbClr val="000000"/>
                          </a:solidFill>
                          <a:effectLst/>
                          <a:latin typeface="Arial" panose="020B0604020202020204" pitchFamily="34" charset="0"/>
                        </a:rPr>
                        <a:t> Oljuskift </a:t>
                      </a:r>
                    </a:p>
                  </a:txBody>
                  <a:tcPr marL="4868" marR="4868" marT="4868" marB="0" anchor="ctr">
                    <a:lnL>
                      <a:noFill/>
                    </a:lnL>
                    <a:lnR>
                      <a:noFill/>
                    </a:lnR>
                    <a:lnT>
                      <a:noFill/>
                    </a:lnT>
                    <a:lnB>
                      <a:noFill/>
                    </a:lnB>
                    <a:solidFill>
                      <a:srgbClr val="00B0F0"/>
                    </a:solidFill>
                  </a:tcPr>
                </a:tc>
                <a:tc>
                  <a:txBody>
                    <a:bodyPr/>
                    <a:lstStyle/>
                    <a:p>
                      <a:pPr algn="ctr" fontAlgn="ctr"/>
                      <a:r>
                        <a:rPr lang="fo-FO" sz="600" b="0" i="0" u="none" strike="noStrike">
                          <a:solidFill>
                            <a:srgbClr val="000000"/>
                          </a:solidFill>
                          <a:effectLst/>
                          <a:latin typeface="Arial" panose="020B0604020202020204" pitchFamily="34" charset="0"/>
                        </a:rPr>
                        <a:t>4</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1"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FD966"/>
                    </a:solidFill>
                  </a:tcPr>
                </a:tc>
                <a:extLst>
                  <a:ext uri="{0D108BD9-81ED-4DB2-BD59-A6C34878D82A}">
                    <a16:rowId xmlns:a16="http://schemas.microsoft.com/office/drawing/2014/main" val="4128214061"/>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3398046158"/>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480022381"/>
                  </a:ext>
                </a:extLst>
              </a:tr>
              <a:tr h="292100">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ctr"/>
                      <a:r>
                        <a:rPr lang="fo-FO" sz="600" b="1" i="0" u="none" strike="noStrike">
                          <a:solidFill>
                            <a:srgbClr val="000000"/>
                          </a:solidFill>
                          <a:effectLst/>
                          <a:latin typeface="Arial" panose="020B0604020202020204" pitchFamily="34" charset="0"/>
                        </a:rPr>
                        <a:t> 185/65/15 </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Tal av dekkum</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Kostnaður pr. dekk</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Avsláttur á dekkum</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Dekk íroknað avsláttur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Arbeiðsløn pr. dekkskift</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Avsláttur %</a:t>
                      </a:r>
                      <a:br>
                        <a:rPr lang="fo-FO" sz="600" b="1" i="0" u="none" strike="noStrike">
                          <a:solidFill>
                            <a:srgbClr val="000000"/>
                          </a:solidFill>
                          <a:effectLst/>
                          <a:latin typeface="Arial" panose="020B0604020202020204" pitchFamily="34" charset="0"/>
                        </a:rPr>
                      </a:br>
                      <a:r>
                        <a:rPr lang="fo-FO" sz="600" b="1" i="0" u="none" strike="noStrike">
                          <a:solidFill>
                            <a:srgbClr val="000000"/>
                          </a:solidFill>
                          <a:effectLst/>
                          <a:latin typeface="Arial" panose="020B0604020202020204" pitchFamily="34" charset="0"/>
                        </a:rPr>
                        <a:t>Arbeiðsløn</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Arbeiðsløn íroknað avsláttur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Koyring til og frá verkstaði pr. skift </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Dekk hotell pr. hálvár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Burturbeining</a:t>
                      </a:r>
                    </a:p>
                  </a:txBody>
                  <a:tcPr marL="4868" marR="4868" marT="4868" marB="0" anchor="ctr">
                    <a:lnL>
                      <a:noFill/>
                    </a:lnL>
                    <a:lnR>
                      <a:noFill/>
                    </a:lnR>
                    <a:lnT>
                      <a:noFill/>
                    </a:lnT>
                    <a:lnB>
                      <a:noFill/>
                    </a:lnB>
                    <a:solidFill>
                      <a:srgbClr val="00B0F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1" i="0" u="none" strike="noStrike">
                          <a:solidFill>
                            <a:srgbClr val="000000"/>
                          </a:solidFill>
                          <a:effectLst/>
                          <a:latin typeface="Arial" panose="020B0604020202020204" pitchFamily="34" charset="0"/>
                        </a:rPr>
                        <a:t>Úrslit fyri 3 ára sáttmála</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Viðmerking frá tilboðsgevara</a:t>
                      </a:r>
                    </a:p>
                  </a:txBody>
                  <a:tcPr marL="4868" marR="4868" marT="4868" marB="0" anchor="ctr">
                    <a:lnL>
                      <a:noFill/>
                    </a:lnL>
                    <a:lnR>
                      <a:noFill/>
                    </a:lnR>
                    <a:lnT>
                      <a:noFill/>
                    </a:lnT>
                    <a:lnB>
                      <a:noFill/>
                    </a:lnB>
                    <a:solidFill>
                      <a:srgbClr val="00B0F0"/>
                    </a:solidFill>
                  </a:tcPr>
                </a:tc>
                <a:extLst>
                  <a:ext uri="{0D108BD9-81ED-4DB2-BD59-A6C34878D82A}">
                    <a16:rowId xmlns:a16="http://schemas.microsoft.com/office/drawing/2014/main" val="2043391638"/>
                  </a:ext>
                </a:extLst>
              </a:tr>
              <a:tr h="97367">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t"/>
                      <a:r>
                        <a:rPr lang="fo-FO" sz="600" b="1" i="0" u="none" strike="noStrike">
                          <a:solidFill>
                            <a:srgbClr val="000000"/>
                          </a:solidFill>
                          <a:effectLst/>
                          <a:latin typeface="Arial" panose="020B0604020202020204" pitchFamily="34" charset="0"/>
                        </a:rPr>
                        <a:t> Summardekk </a:t>
                      </a:r>
                    </a:p>
                  </a:txBody>
                  <a:tcPr marL="4868" marR="4868" marT="4868" marB="0">
                    <a:lnL>
                      <a:noFill/>
                    </a:lnL>
                    <a:lnR>
                      <a:noFill/>
                    </a:lnR>
                    <a:lnT>
                      <a:noFill/>
                    </a:lnT>
                    <a:lnB>
                      <a:noFill/>
                    </a:lnB>
                    <a:solidFill>
                      <a:srgbClr val="00B0F0"/>
                    </a:solidFill>
                  </a:tcPr>
                </a:tc>
                <a:tc>
                  <a:txBody>
                    <a:bodyPr/>
                    <a:lstStyle/>
                    <a:p>
                      <a:pPr algn="ctr" fontAlgn="ctr"/>
                      <a:r>
                        <a:rPr lang="fo-FO" sz="600" b="0" i="0" u="none" strike="noStrike">
                          <a:solidFill>
                            <a:srgbClr val="000000"/>
                          </a:solidFill>
                          <a:effectLst/>
                          <a:latin typeface="Arial" panose="020B0604020202020204" pitchFamily="34" charset="0"/>
                        </a:rPr>
                        <a:t>4</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l" fontAlgn="ctr"/>
                      <a:r>
                        <a:rPr lang="fo-FO" sz="600" b="0" i="0" u="none" strike="noStrike">
                          <a:solidFill>
                            <a:srgbClr val="000000"/>
                          </a:solidFill>
                          <a:effectLst/>
                          <a:latin typeface="Arial" panose="020B0604020202020204" pitchFamily="34" charset="0"/>
                        </a:rPr>
                        <a:t>Skal vera íroknað prísin</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1"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FD966"/>
                    </a:solidFill>
                  </a:tcPr>
                </a:tc>
                <a:extLst>
                  <a:ext uri="{0D108BD9-81ED-4DB2-BD59-A6C34878D82A}">
                    <a16:rowId xmlns:a16="http://schemas.microsoft.com/office/drawing/2014/main" val="2979425231"/>
                  </a:ext>
                </a:extLst>
              </a:tr>
              <a:tr h="97367">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t"/>
                      <a:r>
                        <a:rPr lang="fo-FO" sz="600" b="1" i="0" u="none" strike="noStrike">
                          <a:solidFill>
                            <a:srgbClr val="000000"/>
                          </a:solidFill>
                          <a:effectLst/>
                          <a:latin typeface="Arial" panose="020B0604020202020204" pitchFamily="34" charset="0"/>
                        </a:rPr>
                        <a:t> Vetrardekk </a:t>
                      </a:r>
                    </a:p>
                  </a:txBody>
                  <a:tcPr marL="4868" marR="4868" marT="4868" marB="0">
                    <a:lnL>
                      <a:noFill/>
                    </a:lnL>
                    <a:lnR>
                      <a:noFill/>
                    </a:lnR>
                    <a:lnT>
                      <a:noFill/>
                    </a:lnT>
                    <a:lnB>
                      <a:noFill/>
                    </a:lnB>
                    <a:solidFill>
                      <a:srgbClr val="00B0F0"/>
                    </a:solidFill>
                  </a:tcPr>
                </a:tc>
                <a:tc>
                  <a:txBody>
                    <a:bodyPr/>
                    <a:lstStyle/>
                    <a:p>
                      <a:pPr algn="ctr" fontAlgn="ctr"/>
                      <a:r>
                        <a:rPr lang="fo-FO" sz="600" b="0" i="0" u="none" strike="noStrike">
                          <a:solidFill>
                            <a:srgbClr val="000000"/>
                          </a:solidFill>
                          <a:effectLst/>
                          <a:latin typeface="Arial" panose="020B0604020202020204" pitchFamily="34" charset="0"/>
                        </a:rPr>
                        <a:t>4</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l" fontAlgn="ctr"/>
                      <a:r>
                        <a:rPr lang="fo-FO" sz="600" b="0" i="0" u="none" strike="noStrike">
                          <a:solidFill>
                            <a:srgbClr val="000000"/>
                          </a:solidFill>
                          <a:effectLst/>
                          <a:latin typeface="Arial" panose="020B0604020202020204" pitchFamily="34" charset="0"/>
                        </a:rPr>
                        <a:t>Skal vera íroknað prísin</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1"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FD966"/>
                    </a:solidFill>
                  </a:tcPr>
                </a:tc>
                <a:extLst>
                  <a:ext uri="{0D108BD9-81ED-4DB2-BD59-A6C34878D82A}">
                    <a16:rowId xmlns:a16="http://schemas.microsoft.com/office/drawing/2014/main" val="1679382420"/>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extLst>
                  <a:ext uri="{0D108BD9-81ED-4DB2-BD59-A6C34878D82A}">
                    <a16:rowId xmlns:a16="http://schemas.microsoft.com/office/drawing/2014/main" val="37594041"/>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extLst>
                  <a:ext uri="{0D108BD9-81ED-4DB2-BD59-A6C34878D82A}">
                    <a16:rowId xmlns:a16="http://schemas.microsoft.com/office/drawing/2014/main" val="6971575"/>
                  </a:ext>
                </a:extLst>
              </a:tr>
              <a:tr h="408940">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ctr"/>
                      <a:r>
                        <a:rPr lang="fo-FO" sz="600" b="1"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Tal av perum - tvær aftan og tvær framman</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Kr. pr peru</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Avsláttur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Kr. pr peru íroknað avsláttur</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Arbeisløn pr. skift</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Avsláttur %</a:t>
                      </a:r>
                      <a:br>
                        <a:rPr lang="fo-FO" sz="600" b="1" i="0" u="none" strike="noStrike">
                          <a:solidFill>
                            <a:srgbClr val="000000"/>
                          </a:solidFill>
                          <a:effectLst/>
                          <a:latin typeface="Arial" panose="020B0604020202020204" pitchFamily="34" charset="0"/>
                        </a:rPr>
                      </a:br>
                      <a:r>
                        <a:rPr lang="fo-FO" sz="600" b="1" i="0" u="none" strike="noStrike">
                          <a:solidFill>
                            <a:srgbClr val="000000"/>
                          </a:solidFill>
                          <a:effectLst/>
                          <a:latin typeface="Arial" panose="020B0604020202020204" pitchFamily="34" charset="0"/>
                        </a:rPr>
                        <a:t>Arbeiðsløn</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Arbeiðsløn íroknað avsláttur</a:t>
                      </a:r>
                    </a:p>
                  </a:txBody>
                  <a:tcPr marL="4868" marR="4868" marT="4868" marB="0" anchor="ctr">
                    <a:lnL>
                      <a:noFill/>
                    </a:lnL>
                    <a:lnR>
                      <a:noFill/>
                    </a:lnR>
                    <a:lnT>
                      <a:noFill/>
                    </a:lnT>
                    <a:lnB>
                      <a:noFill/>
                    </a:lnB>
                    <a:solidFill>
                      <a:srgbClr val="00B0F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1" i="0" u="none" strike="noStrike">
                          <a:solidFill>
                            <a:srgbClr val="000000"/>
                          </a:solidFill>
                          <a:effectLst/>
                          <a:latin typeface="Arial" panose="020B0604020202020204" pitchFamily="34" charset="0"/>
                        </a:rPr>
                        <a:t>Úrslit fyri 3 ára sáttmála</a:t>
                      </a:r>
                    </a:p>
                  </a:txBody>
                  <a:tcPr marL="4868" marR="4868" marT="4868" marB="0" anchor="ctr">
                    <a:lnL>
                      <a:noFill/>
                    </a:lnL>
                    <a:lnR>
                      <a:noFill/>
                    </a:lnR>
                    <a:lnT>
                      <a:noFill/>
                    </a:lnT>
                    <a:lnB>
                      <a:noFill/>
                    </a:lnB>
                    <a:solidFill>
                      <a:srgbClr val="00B0F0"/>
                    </a:solidFill>
                  </a:tcPr>
                </a:tc>
                <a:tc>
                  <a:txBody>
                    <a:bodyPr/>
                    <a:lstStyle/>
                    <a:p>
                      <a:pPr algn="ctr" fontAlgn="ctr"/>
                      <a:r>
                        <a:rPr lang="fo-FO" sz="600" b="1" i="0" u="none" strike="noStrike">
                          <a:solidFill>
                            <a:srgbClr val="000000"/>
                          </a:solidFill>
                          <a:effectLst/>
                          <a:latin typeface="Arial" panose="020B0604020202020204" pitchFamily="34" charset="0"/>
                        </a:rPr>
                        <a:t>Viðmerking frá tilboðsgevara</a:t>
                      </a:r>
                    </a:p>
                  </a:txBody>
                  <a:tcPr marL="4868" marR="4868" marT="4868" marB="0" anchor="ctr">
                    <a:lnL>
                      <a:noFill/>
                    </a:lnL>
                    <a:lnR>
                      <a:noFill/>
                    </a:lnR>
                    <a:lnT>
                      <a:noFill/>
                    </a:lnT>
                    <a:lnB>
                      <a:noFill/>
                    </a:lnB>
                    <a:solidFill>
                      <a:srgbClr val="00B0F0"/>
                    </a:solidFill>
                  </a:tcPr>
                </a:tc>
                <a:extLst>
                  <a:ext uri="{0D108BD9-81ED-4DB2-BD59-A6C34878D82A}">
                    <a16:rowId xmlns:a16="http://schemas.microsoft.com/office/drawing/2014/main" val="631761553"/>
                  </a:ext>
                </a:extLst>
              </a:tr>
              <a:tr h="97367">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ctr"/>
                      <a:r>
                        <a:rPr lang="fo-FO" sz="600" b="1" i="0" u="none" strike="noStrike">
                          <a:solidFill>
                            <a:srgbClr val="000000"/>
                          </a:solidFill>
                          <a:effectLst/>
                          <a:latin typeface="Arial" panose="020B0604020202020204" pitchFamily="34" charset="0"/>
                        </a:rPr>
                        <a:t>Perur</a:t>
                      </a:r>
                    </a:p>
                  </a:txBody>
                  <a:tcPr marL="4868" marR="4868" marT="4868" marB="0" anchor="ctr">
                    <a:lnL>
                      <a:noFill/>
                    </a:lnL>
                    <a:lnR>
                      <a:noFill/>
                    </a:lnR>
                    <a:lnT>
                      <a:noFill/>
                    </a:lnT>
                    <a:lnB>
                      <a:noFill/>
                    </a:lnB>
                    <a:solidFill>
                      <a:srgbClr val="00B0F0"/>
                    </a:solidFill>
                  </a:tcPr>
                </a:tc>
                <a:tc>
                  <a:txBody>
                    <a:bodyPr/>
                    <a:lstStyle/>
                    <a:p>
                      <a:pPr algn="ctr" fontAlgn="ctr"/>
                      <a:r>
                        <a:rPr lang="fo-FO" sz="600" b="0" i="0" u="none" strike="noStrike">
                          <a:solidFill>
                            <a:srgbClr val="000000"/>
                          </a:solidFill>
                          <a:effectLst/>
                          <a:latin typeface="Arial" panose="020B0604020202020204" pitchFamily="34" charset="0"/>
                        </a:rPr>
                        <a:t>4</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92D050"/>
                    </a:solidFill>
                  </a:tcPr>
                </a:tc>
                <a:tc>
                  <a:txBody>
                    <a:bodyPr/>
                    <a:lstStyle/>
                    <a:p>
                      <a:pPr algn="ctr" fontAlgn="ctr"/>
                      <a:r>
                        <a:rPr lang="fo-FO" sz="600" b="0"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CE4D6"/>
                    </a:solidFill>
                  </a:tcPr>
                </a:tc>
                <a:tc>
                  <a:txBody>
                    <a:bodyPr/>
                    <a:lstStyle/>
                    <a:p>
                      <a:pPr algn="ctr" fontAlgn="ctr"/>
                      <a:r>
                        <a:rPr lang="fo-FO" sz="600" b="1"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ctr" fontAlgn="ctr"/>
                      <a:r>
                        <a:rPr lang="fo-FO" sz="600" b="0" i="0" u="none" strike="noStrike">
                          <a:solidFill>
                            <a:srgbClr val="000000"/>
                          </a:solidFill>
                          <a:effectLst/>
                          <a:latin typeface="Arial" panose="020B0604020202020204" pitchFamily="34" charset="0"/>
                        </a:rPr>
                        <a:t> </a:t>
                      </a:r>
                    </a:p>
                  </a:txBody>
                  <a:tcPr marL="4868" marR="4868" marT="4868" marB="0" anchor="ctr">
                    <a:lnL>
                      <a:noFill/>
                    </a:lnL>
                    <a:lnR>
                      <a:noFill/>
                    </a:lnR>
                    <a:lnT>
                      <a:noFill/>
                    </a:lnT>
                    <a:lnB>
                      <a:noFill/>
                    </a:lnB>
                    <a:solidFill>
                      <a:srgbClr val="FFD966"/>
                    </a:solidFill>
                  </a:tcPr>
                </a:tc>
                <a:extLst>
                  <a:ext uri="{0D108BD9-81ED-4DB2-BD59-A6C34878D82A}">
                    <a16:rowId xmlns:a16="http://schemas.microsoft.com/office/drawing/2014/main" val="1528876574"/>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3464482441"/>
                  </a:ext>
                </a:extLst>
              </a:tr>
              <a:tr h="92498">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2200961222"/>
                  </a:ext>
                </a:extLst>
              </a:tr>
              <a:tr h="131445">
                <a:tc>
                  <a:txBody>
                    <a:bodyPr/>
                    <a:lstStyle/>
                    <a:p>
                      <a:pPr algn="l" fontAlgn="b"/>
                      <a:endParaRPr lang="fo-FO" sz="600" b="0" i="0" u="none" strike="noStrike">
                        <a:solidFill>
                          <a:srgbClr val="000000"/>
                        </a:solidFill>
                        <a:effectLst/>
                        <a:latin typeface="Arial" panose="020B0604020202020204" pitchFamily="34" charset="0"/>
                      </a:endParaRPr>
                    </a:p>
                  </a:txBody>
                  <a:tcPr marL="4868" marR="4868" marT="4868" marB="0" anchor="b">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dirty="0">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a:txBody>
                    <a:bodyPr/>
                    <a:lstStyle/>
                    <a:p>
                      <a:pPr algn="ctr" fontAlgn="ctr"/>
                      <a:endParaRPr lang="fo-FO" sz="600" b="0" i="0" u="none" strike="noStrike">
                        <a:solidFill>
                          <a:srgbClr val="000000"/>
                        </a:solidFill>
                        <a:effectLst/>
                        <a:latin typeface="Arial" panose="020B0604020202020204" pitchFamily="34" charset="0"/>
                      </a:endParaRPr>
                    </a:p>
                  </a:txBody>
                  <a:tcPr marL="4868" marR="4868" marT="4868" marB="0" anchor="ctr">
                    <a:lnL>
                      <a:noFill/>
                    </a:lnL>
                    <a:lnR>
                      <a:noFill/>
                    </a:lnR>
                    <a:lnT>
                      <a:noFill/>
                    </a:lnT>
                    <a:lnB>
                      <a:noFill/>
                    </a:lnB>
                  </a:tcPr>
                </a:tc>
                <a:tc gridSpan="3">
                  <a:txBody>
                    <a:bodyPr/>
                    <a:lstStyle/>
                    <a:p>
                      <a:pPr algn="ctr" fontAlgn="ctr"/>
                      <a:r>
                        <a:rPr lang="fo-FO" sz="800" b="1" i="0" u="none" strike="noStrike">
                          <a:solidFill>
                            <a:srgbClr val="000000"/>
                          </a:solidFill>
                          <a:effectLst/>
                          <a:latin typeface="Arial" panose="020B0604020202020204" pitchFamily="34" charset="0"/>
                        </a:rPr>
                        <a:t>Samla úrslit fyri 3-ára sáttmála</a:t>
                      </a:r>
                    </a:p>
                  </a:txBody>
                  <a:tcPr marL="4868" marR="4868" marT="4868" marB="0" anchor="ctr">
                    <a:lnL>
                      <a:noFill/>
                    </a:lnL>
                    <a:lnR>
                      <a:noFill/>
                    </a:lnR>
                    <a:lnT>
                      <a:noFill/>
                    </a:lnT>
                    <a:lnB>
                      <a:noFill/>
                    </a:lnB>
                    <a:solidFill>
                      <a:srgbClr val="FF0000"/>
                    </a:solidFill>
                  </a:tcPr>
                </a:tc>
                <a:tc hMerge="1">
                  <a:txBody>
                    <a:bodyPr/>
                    <a:lstStyle/>
                    <a:p>
                      <a:endParaRPr lang="fo-FO"/>
                    </a:p>
                  </a:txBody>
                  <a:tcPr/>
                </a:tc>
                <a:tc hMerge="1">
                  <a:txBody>
                    <a:bodyPr/>
                    <a:lstStyle/>
                    <a:p>
                      <a:endParaRPr lang="fo-FO"/>
                    </a:p>
                  </a:txBody>
                  <a:tcPr/>
                </a:tc>
                <a:tc>
                  <a:txBody>
                    <a:bodyPr/>
                    <a:lstStyle/>
                    <a:p>
                      <a:pPr algn="ctr" fontAlgn="ctr"/>
                      <a:r>
                        <a:rPr lang="fo-FO" sz="800" b="1" i="0" u="none" strike="noStrike">
                          <a:solidFill>
                            <a:srgbClr val="000000"/>
                          </a:solidFill>
                          <a:effectLst/>
                          <a:latin typeface="Arial" panose="020B0604020202020204" pitchFamily="34" charset="0"/>
                        </a:rPr>
                        <a:t>            -   kr. </a:t>
                      </a:r>
                    </a:p>
                  </a:txBody>
                  <a:tcPr marL="4868" marR="4868" marT="4868" marB="0" anchor="ctr">
                    <a:lnL>
                      <a:noFill/>
                    </a:lnL>
                    <a:lnR>
                      <a:noFill/>
                    </a:lnR>
                    <a:lnT>
                      <a:noFill/>
                    </a:lnT>
                    <a:lnB>
                      <a:noFill/>
                    </a:lnB>
                    <a:solidFill>
                      <a:srgbClr val="FF0000"/>
                    </a:solidFill>
                  </a:tcPr>
                </a:tc>
                <a:tc>
                  <a:txBody>
                    <a:bodyPr/>
                    <a:lstStyle/>
                    <a:p>
                      <a:pPr algn="l" fontAlgn="b"/>
                      <a:endParaRPr lang="fo-FO" sz="600" b="0" i="0" u="none" strike="noStrike" dirty="0">
                        <a:solidFill>
                          <a:srgbClr val="000000"/>
                        </a:solidFill>
                        <a:effectLst/>
                        <a:latin typeface="Arial" panose="020B0604020202020204" pitchFamily="34" charset="0"/>
                      </a:endParaRPr>
                    </a:p>
                  </a:txBody>
                  <a:tcPr marL="4868" marR="4868" marT="4868" marB="0" anchor="b">
                    <a:lnL>
                      <a:noFill/>
                    </a:lnL>
                    <a:lnR>
                      <a:noFill/>
                    </a:lnR>
                    <a:lnT>
                      <a:noFill/>
                    </a:lnT>
                    <a:lnB>
                      <a:noFill/>
                    </a:lnB>
                  </a:tcPr>
                </a:tc>
                <a:extLst>
                  <a:ext uri="{0D108BD9-81ED-4DB2-BD59-A6C34878D82A}">
                    <a16:rowId xmlns:a16="http://schemas.microsoft.com/office/drawing/2014/main" val="3905409256"/>
                  </a:ext>
                </a:extLst>
              </a:tr>
            </a:tbl>
          </a:graphicData>
        </a:graphic>
      </p:graphicFrame>
    </p:spTree>
    <p:extLst>
      <p:ext uri="{BB962C8B-B14F-4D97-AF65-F5344CB8AC3E}">
        <p14:creationId xmlns:p14="http://schemas.microsoft.com/office/powerpoint/2010/main" val="2396620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AEC024-CC9A-013A-D7FC-89E13D068F45}"/>
              </a:ext>
            </a:extLst>
          </p:cNvPr>
          <p:cNvSpPr>
            <a:spLocks noGrp="1"/>
          </p:cNvSpPr>
          <p:nvPr>
            <p:ph type="title"/>
          </p:nvPr>
        </p:nvSpPr>
        <p:spPr/>
        <p:txBody>
          <a:bodyPr/>
          <a:lstStyle/>
          <a:p>
            <a:r>
              <a:rPr lang="fo-FO" dirty="0"/>
              <a:t>Fylgiskjal 1 - Tilboðsbræv</a:t>
            </a:r>
          </a:p>
        </p:txBody>
      </p:sp>
      <p:sp>
        <p:nvSpPr>
          <p:cNvPr id="3" name="Pladsholder til indhold 2">
            <a:extLst>
              <a:ext uri="{FF2B5EF4-FFF2-40B4-BE49-F238E27FC236}">
                <a16:creationId xmlns:a16="http://schemas.microsoft.com/office/drawing/2014/main" id="{810FE12B-95CD-1116-2878-C229CE446EC4}"/>
              </a:ext>
            </a:extLst>
          </p:cNvPr>
          <p:cNvSpPr>
            <a:spLocks noGrp="1"/>
          </p:cNvSpPr>
          <p:nvPr>
            <p:ph idx="1"/>
          </p:nvPr>
        </p:nvSpPr>
        <p:spPr/>
        <p:txBody>
          <a:bodyPr>
            <a:normAutofit/>
          </a:bodyPr>
          <a:lstStyle/>
          <a:p>
            <a:pPr marL="0" indent="0">
              <a:buNone/>
            </a:pPr>
            <a:r>
              <a:rPr lang="fo-FO" sz="1600" dirty="0"/>
              <a:t>1. Kunning um fyritøku, ið letur inn tilboð</a:t>
            </a:r>
          </a:p>
          <a:p>
            <a:pPr lvl="1"/>
            <a:r>
              <a:rPr lang="fo-FO" sz="1600" dirty="0"/>
              <a:t>Navn á tilboðsgevara</a:t>
            </a:r>
          </a:p>
          <a:p>
            <a:pPr lvl="1"/>
            <a:r>
              <a:rPr lang="fo-FO" sz="1600" dirty="0"/>
              <a:t>A-tal/P-tal</a:t>
            </a:r>
          </a:p>
          <a:p>
            <a:pPr lvl="1"/>
            <a:r>
              <a:rPr lang="fo-FO" sz="1600" dirty="0"/>
              <a:t>Adressa</a:t>
            </a:r>
          </a:p>
          <a:p>
            <a:pPr lvl="1"/>
            <a:r>
              <a:rPr lang="fo-FO" sz="1600" dirty="0"/>
              <a:t>Samskiftispersónur hjá tilboðsgevara. Teldupostadressa og telefonnummar. </a:t>
            </a:r>
          </a:p>
          <a:p>
            <a:pPr marL="457200" lvl="1" indent="0">
              <a:buNone/>
            </a:pPr>
            <a:endParaRPr lang="fo-FO" sz="1400" dirty="0"/>
          </a:p>
          <a:p>
            <a:pPr marL="0" lvl="1" indent="0">
              <a:spcBef>
                <a:spcPts val="1000"/>
              </a:spcBef>
              <a:buNone/>
            </a:pPr>
            <a:r>
              <a:rPr lang="fo-FO" sz="1600" dirty="0"/>
              <a:t>2. Bygnaður og innihald av tilboði </a:t>
            </a:r>
          </a:p>
          <a:p>
            <a:pPr lvl="1"/>
            <a:r>
              <a:rPr lang="fo-FO" sz="1600" dirty="0"/>
              <a:t>Her kann tilboðsgevari í stuttum greiða frá tilboðsvøruni og tænastuni. </a:t>
            </a:r>
          </a:p>
          <a:p>
            <a:pPr marL="285750" lvl="1" indent="-285750">
              <a:spcBef>
                <a:spcPts val="1000"/>
              </a:spcBef>
            </a:pPr>
            <a:endParaRPr lang="da-DK" sz="1400" dirty="0"/>
          </a:p>
        </p:txBody>
      </p:sp>
    </p:spTree>
    <p:extLst>
      <p:ext uri="{BB962C8B-B14F-4D97-AF65-F5344CB8AC3E}">
        <p14:creationId xmlns:p14="http://schemas.microsoft.com/office/powerpoint/2010/main" val="133892017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1040</Words>
  <Application>Microsoft Office PowerPoint</Application>
  <PresentationFormat>Widescreen</PresentationFormat>
  <Paragraphs>215</Paragraphs>
  <Slides>11</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11</vt:i4>
      </vt:variant>
    </vt:vector>
  </HeadingPairs>
  <TitlesOfParts>
    <vt:vector size="16" baseType="lpstr">
      <vt:lpstr>Arial</vt:lpstr>
      <vt:lpstr>Calibri</vt:lpstr>
      <vt:lpstr>Calibri Light</vt:lpstr>
      <vt:lpstr>Stainless-Light</vt:lpstr>
      <vt:lpstr>Office-tema</vt:lpstr>
      <vt:lpstr>Vegleiðing til at fylla út tilboð</vt:lpstr>
      <vt:lpstr>Yvirlit yvir útboðstilfar</vt:lpstr>
      <vt:lpstr>Gjøgnumgongd av útvaldum fylgiskjølum</vt:lpstr>
      <vt:lpstr>Fylgiskjal A - Kravfesting</vt:lpstr>
      <vt:lpstr>Fylgiskjal A - Kravfesting</vt:lpstr>
      <vt:lpstr>Fylgiskjal B - Veitarans tilboð</vt:lpstr>
      <vt:lpstr>Fylgiskjal B - Veitarans tilboð </vt:lpstr>
      <vt:lpstr>Fylgiskjal C - Veitarans prísir</vt:lpstr>
      <vt:lpstr>Fylgiskjal 1 - Tilboðsbræv</vt:lpstr>
      <vt:lpstr>Fylgiskjal 2 - Trú og heiður váttan</vt:lpstr>
      <vt:lpstr>Freistir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Vegleiðing til at fylla út tilboð</dc:title>
  <dc:creator>Rói Mohr Jónsson</dc:creator>
  <cp:lastModifiedBy>Rói Mohr Jónsson</cp:lastModifiedBy>
  <cp:revision>14</cp:revision>
  <dcterms:created xsi:type="dcterms:W3CDTF">2022-09-20T09:41:38Z</dcterms:created>
  <dcterms:modified xsi:type="dcterms:W3CDTF">2022-09-21T07:27:02Z</dcterms:modified>
</cp:coreProperties>
</file>